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700" r:id="rId5"/>
  </p:sldMasterIdLst>
  <p:notesMasterIdLst>
    <p:notesMasterId r:id="rId38"/>
  </p:notesMasterIdLst>
  <p:handoutMasterIdLst>
    <p:handoutMasterId r:id="rId39"/>
  </p:handoutMasterIdLst>
  <p:sldIdLst>
    <p:sldId id="1042653158" r:id="rId6"/>
    <p:sldId id="1042653268" r:id="rId7"/>
    <p:sldId id="1042653163" r:id="rId8"/>
    <p:sldId id="1042653167" r:id="rId9"/>
    <p:sldId id="1042653164" r:id="rId10"/>
    <p:sldId id="1042653249" r:id="rId11"/>
    <p:sldId id="1042653166" r:id="rId12"/>
    <p:sldId id="1042653165" r:id="rId13"/>
    <p:sldId id="1042653255" r:id="rId14"/>
    <p:sldId id="1042653256" r:id="rId15"/>
    <p:sldId id="1042653202" r:id="rId16"/>
    <p:sldId id="1042653203" r:id="rId17"/>
    <p:sldId id="1042653266" r:id="rId18"/>
    <p:sldId id="264" r:id="rId19"/>
    <p:sldId id="1042653232" r:id="rId20"/>
    <p:sldId id="1042653263" r:id="rId21"/>
    <p:sldId id="589" r:id="rId22"/>
    <p:sldId id="1042653253" r:id="rId23"/>
    <p:sldId id="1042653236" r:id="rId24"/>
    <p:sldId id="1042653252" r:id="rId25"/>
    <p:sldId id="1042653243" r:id="rId26"/>
    <p:sldId id="1042653245" r:id="rId27"/>
    <p:sldId id="1042653269" r:id="rId28"/>
    <p:sldId id="1042653270" r:id="rId29"/>
    <p:sldId id="1042653265" r:id="rId30"/>
    <p:sldId id="263" r:id="rId31"/>
    <p:sldId id="1042653264" r:id="rId32"/>
    <p:sldId id="1042653215" r:id="rId33"/>
    <p:sldId id="1042653246" r:id="rId34"/>
    <p:sldId id="1042653267" r:id="rId35"/>
    <p:sldId id="1042653241" r:id="rId36"/>
    <p:sldId id="10426531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D0E08E-35EF-5331-D635-C2E6648FF10B}" name="Amy Lin" initials="AL" userId="Amy Li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A0"/>
    <a:srgbClr val="001952"/>
    <a:srgbClr val="002B8E"/>
    <a:srgbClr val="002E95"/>
    <a:srgbClr val="002E93"/>
    <a:srgbClr val="07729D"/>
    <a:srgbClr val="59A8FF"/>
    <a:srgbClr val="F6D600"/>
    <a:srgbClr val="FF9300"/>
    <a:srgbClr val="E2A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9315"/>
  </p:normalViewPr>
  <p:slideViewPr>
    <p:cSldViewPr snapToGrid="0" showGuides="1">
      <p:cViewPr varScale="1">
        <p:scale>
          <a:sx n="108" d="100"/>
          <a:sy n="108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8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D57F0E-5B7B-4386-405F-B6EA3CCAA8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EA39D-0411-359A-503D-37A56FA87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7142-6202-F543-B8C8-56CF75622566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CFC1E-CF1E-0C7C-0BC5-0DDFADFFF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4DE30-755B-0E40-2D08-E9E1B3D885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810E0-C317-EF46-92FD-F5F811260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0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F9A72-72DC-BE4E-A004-05CA49E51BDF}" type="datetimeFigureOut">
              <a:rPr lang="en-US" smtClean="0"/>
              <a:t>6/3/25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B4EE5-4025-1A4D-BC73-BC623871C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8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9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125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1A202C"/>
                </a:solidFill>
                <a:effectLst/>
                <a:latin typeface="-apple-system"/>
              </a:rPr>
              <a:t>We used the </a:t>
            </a:r>
            <a:r>
              <a:rPr lang="en-US" b="0" i="0" dirty="0" err="1">
                <a:solidFill>
                  <a:srgbClr val="1A202C"/>
                </a:solidFill>
                <a:effectLst/>
                <a:latin typeface="-apple-system"/>
              </a:rPr>
              <a:t>ViT</a:t>
            </a:r>
            <a:r>
              <a:rPr lang="en-US" b="0" i="0" dirty="0">
                <a:solidFill>
                  <a:srgbClr val="1A202C"/>
                </a:solidFill>
                <a:effectLst/>
                <a:latin typeface="-apple-system"/>
              </a:rPr>
              <a:t>- L style encoder decoder, with 75% masking of Information. During pretraining, the task for the model was to generate 75% of the information by learning data representation from  25% of information available. We also added location and temporal embedding, but trained with dropouts. This helped in finetuning the models even if the temporal and location information is not present.</a:t>
            </a:r>
            <a:br>
              <a:rPr lang="en-US" b="0" i="0" dirty="0">
                <a:solidFill>
                  <a:srgbClr val="1A202C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A202C"/>
                </a:solidFill>
                <a:effectLst/>
                <a:latin typeface="-apple-system"/>
              </a:rPr>
              <a:t>The model includes spatial attention across multiple patches and also temporal attention for each patch.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5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93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2c4f9883a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g2e2c4f9883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17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data: </a:t>
            </a:r>
            <a:r>
              <a:rPr lang="en-US" sz="1200" dirty="0"/>
              <a:t>446 labeled 512 x 512 chips covering 14 biomes, 357 ecoregions, 6 continents of the world across 11 flood events (</a:t>
            </a:r>
            <a:r>
              <a:rPr lang="en-US" sz="1200" dirty="0">
                <a:highlight>
                  <a:srgbClr val="FFFF00"/>
                </a:highlight>
              </a:rPr>
              <a:t>token /patch size: 16x16?)</a:t>
            </a:r>
          </a:p>
          <a:p>
            <a:r>
              <a:rPr lang="en-US" sz="1200" dirty="0"/>
              <a:t>6 bands: blue, green, red, narrow NIR, swIR1 SWIR2</a:t>
            </a:r>
          </a:p>
          <a:p>
            <a:r>
              <a:rPr lang="en-US" sz="1200" dirty="0"/>
              <a:t>Labels: 0 - no water; 1 - water/flood; -1 - no data/cloud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85699-8510-66BB-D50F-07AC34D0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77A5F-C72C-222F-3126-6726165FF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C2D96-4B11-9174-61FF-598124CAA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A30CE-6818-2261-65E5-2B2EC5D99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195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8968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3F4F6"/>
                </a:solidFill>
                <a:effectLst/>
                <a:latin typeface="Source Sans Pro" panose="020B0503030403020204" pitchFamily="34" charset="0"/>
              </a:rPr>
              <a:t>India_900498_S2Hand.tif</a:t>
            </a:r>
          </a:p>
          <a:p>
            <a:r>
              <a:rPr lang="en-US" b="0" i="0" dirty="0">
                <a:solidFill>
                  <a:srgbClr val="F3F4F6"/>
                </a:solidFill>
                <a:effectLst/>
                <a:latin typeface="Source Sans Pro" panose="020B0503030403020204" pitchFamily="34" charset="0"/>
              </a:rPr>
              <a:t>Spain_7370579_S2Hand.tif</a:t>
            </a:r>
          </a:p>
          <a:p>
            <a:r>
              <a:rPr lang="en-US" b="0" i="0" dirty="0">
                <a:solidFill>
                  <a:srgbClr val="F3F4F6"/>
                </a:solidFill>
                <a:effectLst/>
                <a:latin typeface="Source Sans Pro" panose="020B0503030403020204" pitchFamily="34" charset="0"/>
              </a:rPr>
              <a:t>USA_430764_S2Hand.tif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5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5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Drowning in sea of data yet starving for know-ledge 🤔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22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6BDC-0FB5-610E-85C6-C37DD9AC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5587F-5B76-0ED6-D397-C9B85938D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78BF9-CF7F-D72A-D03D-3FA5C65A9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9B4D0-2AFF-8C3E-B07C-8B44A9BE8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14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28f51c7b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28f51c7b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094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FF63-36C6-83C8-CC8F-331967C91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D089F-C523-8FE3-C659-9AC13D65D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BABAC-F73E-114A-F4E2-7E79721D6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5ED8A-7F88-EAB9-8C08-0FB7597ED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39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8d160f25e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8d160f25e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59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with dynamic sensing data (T=3, up to 6 months)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1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1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375D-4CDF-1EBE-276F-691349605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9BF70-94C8-EEC3-60AC-4CC882EB0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5101CE-80D3-98D0-66A9-C3977C6E3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An AI Foundation Model is a large machine learning model pre-trained on a vast amount of data using self-supervision, enabling it to perform a wide range of tasks. 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96D91-8723-5F36-86C7-C2B0B2CFA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Masked </a:t>
            </a:r>
            <a:r>
              <a:rPr lang="en-US" sz="1200" dirty="0" err="1"/>
              <a:t>AutoEncoder</a:t>
            </a:r>
            <a:r>
              <a:rPr lang="en-US" sz="1200" dirty="0"/>
              <a:t> (MAE) where attention mechanism is extended in space and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hls.gsfc.nasa.gov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Landsat-8: 705 km altitude, 16 day repeat cycle (swath width 185 km)</a:t>
            </a:r>
          </a:p>
          <a:p>
            <a:r>
              <a:rPr lang="en-US" dirty="0"/>
              <a:t>Sentinel-2, 786 km altitude, with 5 day repeat cycle (20.6 degree field of view (swath width 290 km), spatial resolution from 10 meter to 60 meters with spectral bands.</a:t>
            </a:r>
          </a:p>
          <a:p>
            <a:r>
              <a:rPr lang="en-US" dirty="0"/>
              <a:t>Titling system: MGRS 100km x 100km (military grid reference system)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1C4587"/>
                </a:solidFill>
                <a:latin typeface="Google Sans"/>
              </a:rPr>
              <a:t>3660 pixels x 30 meter/pixel = 109.8 km </a:t>
            </a:r>
          </a:p>
          <a:p>
            <a:endParaRPr lang="en-US" sz="1200" dirty="0">
              <a:solidFill>
                <a:srgbClr val="1C4587"/>
              </a:solidFill>
              <a:latin typeface="Google Sans"/>
            </a:endParaRPr>
          </a:p>
          <a:p>
            <a:r>
              <a:rPr lang="en-US" sz="1200" dirty="0">
                <a:solidFill>
                  <a:srgbClr val="1C4587"/>
                </a:solidFill>
                <a:latin typeface="Google Sans"/>
              </a:rPr>
              <a:t>Why exact Antarctica?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Diversified pre-training dataset</a:t>
            </a:r>
          </a:p>
          <a:p>
            <a:pPr lvl="1"/>
            <a:r>
              <a:rPr lang="en-US" dirty="0"/>
              <a:t>For a given region, images can be similar across time (???)</a:t>
            </a:r>
          </a:p>
          <a:p>
            <a:pPr lvl="1"/>
            <a:r>
              <a:rPr lang="en-US" dirty="0"/>
              <a:t>Random sampling can be bias towards most of common landscapes</a:t>
            </a:r>
          </a:p>
          <a:p>
            <a:r>
              <a:rPr lang="en-US" dirty="0"/>
              <a:t>Sampling scheme based on geospatial </a:t>
            </a:r>
            <a:r>
              <a:rPr lang="en-US" dirty="0" err="1"/>
              <a:t>statiscs</a:t>
            </a:r>
            <a:endParaRPr lang="en-US" dirty="0"/>
          </a:p>
          <a:p>
            <a:pPr lvl="1"/>
            <a:r>
              <a:rPr lang="en-US" dirty="0"/>
              <a:t>Aggregate various geospatial statistics (temperature and precipitation)</a:t>
            </a:r>
          </a:p>
          <a:p>
            <a:pPr lvl="1"/>
            <a:r>
              <a:rPr lang="en-US" dirty="0"/>
              <a:t>Divide region into groups based on these statistics</a:t>
            </a:r>
          </a:p>
          <a:p>
            <a:pPr lvl="1"/>
            <a:r>
              <a:rPr lang="en-US" dirty="0"/>
              <a:t>Sample HLS tiles as equally as possible from each group (number or percentage?)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2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4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B4EE5-4025-1A4D-BC73-BC623871C26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4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7715E-0600-D843-062C-9329FEC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2858" y="-34929"/>
            <a:ext cx="5390894" cy="6945772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A20935A0-7971-4798-80A4-DD969FCCCA75}"/>
              </a:ext>
            </a:extLst>
          </p:cNvPr>
          <p:cNvSpPr>
            <a:spLocks/>
          </p:cNvSpPr>
          <p:nvPr userDrawn="1"/>
        </p:nvSpPr>
        <p:spPr bwMode="auto">
          <a:xfrm>
            <a:off x="-422655" y="-34929"/>
            <a:ext cx="2070763" cy="6945772"/>
          </a:xfrm>
          <a:custGeom>
            <a:avLst/>
            <a:gdLst>
              <a:gd name="T0" fmla="*/ 417 w 652"/>
              <a:gd name="T1" fmla="*/ 298 h 2160"/>
              <a:gd name="T2" fmla="*/ 566 w 652"/>
              <a:gd name="T3" fmla="*/ 0 h 2160"/>
              <a:gd name="T4" fmla="*/ 126 w 652"/>
              <a:gd name="T5" fmla="*/ 0 h 2160"/>
              <a:gd name="T6" fmla="*/ 126 w 652"/>
              <a:gd name="T7" fmla="*/ 2160 h 2160"/>
              <a:gd name="T8" fmla="*/ 475 w 652"/>
              <a:gd name="T9" fmla="*/ 2160 h 2160"/>
              <a:gd name="T10" fmla="*/ 309 w 652"/>
              <a:gd name="T11" fmla="*/ 1515 h 2160"/>
              <a:gd name="T12" fmla="*/ 595 w 652"/>
              <a:gd name="T13" fmla="*/ 2160 h 2160"/>
              <a:gd name="T14" fmla="*/ 652 w 652"/>
              <a:gd name="T15" fmla="*/ 2160 h 2160"/>
              <a:gd name="T16" fmla="*/ 417 w 652"/>
              <a:gd name="T17" fmla="*/ 298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2160">
                <a:moveTo>
                  <a:pt x="417" y="298"/>
                </a:moveTo>
                <a:cubicBezTo>
                  <a:pt x="464" y="189"/>
                  <a:pt x="512" y="94"/>
                  <a:pt x="566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160"/>
                  <a:pt x="126" y="2160"/>
                  <a:pt x="126" y="2160"/>
                </a:cubicBezTo>
                <a:cubicBezTo>
                  <a:pt x="475" y="2160"/>
                  <a:pt x="475" y="2160"/>
                  <a:pt x="475" y="2160"/>
                </a:cubicBezTo>
                <a:cubicBezTo>
                  <a:pt x="324" y="1797"/>
                  <a:pt x="309" y="1515"/>
                  <a:pt x="309" y="1515"/>
                </a:cubicBezTo>
                <a:cubicBezTo>
                  <a:pt x="372" y="1772"/>
                  <a:pt x="476" y="1986"/>
                  <a:pt x="595" y="2160"/>
                </a:cubicBezTo>
                <a:cubicBezTo>
                  <a:pt x="652" y="2160"/>
                  <a:pt x="652" y="2160"/>
                  <a:pt x="652" y="2160"/>
                </a:cubicBezTo>
                <a:cubicBezTo>
                  <a:pt x="0" y="1268"/>
                  <a:pt x="417" y="298"/>
                  <a:pt x="417" y="298"/>
                </a:cubicBezTo>
                <a:close/>
              </a:path>
            </a:pathLst>
          </a:custGeom>
          <a:solidFill>
            <a:srgbClr val="0013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822BDC10-E0EB-D2A0-2E56-D3CBB2907448}"/>
              </a:ext>
            </a:extLst>
          </p:cNvPr>
          <p:cNvSpPr>
            <a:spLocks/>
          </p:cNvSpPr>
          <p:nvPr userDrawn="1"/>
        </p:nvSpPr>
        <p:spPr bwMode="auto">
          <a:xfrm>
            <a:off x="1527048" y="-34929"/>
            <a:ext cx="10698480" cy="6945771"/>
          </a:xfrm>
          <a:custGeom>
            <a:avLst/>
            <a:gdLst>
              <a:gd name="T0" fmla="*/ 1146 w 3370"/>
              <a:gd name="T1" fmla="*/ 0 h 2161"/>
              <a:gd name="T2" fmla="*/ 705 w 3370"/>
              <a:gd name="T3" fmla="*/ 1933 h 2161"/>
              <a:gd name="T4" fmla="*/ 511 w 3370"/>
              <a:gd name="T5" fmla="*/ 1 h 2161"/>
              <a:gd name="T6" fmla="*/ 420 w 3370"/>
              <a:gd name="T7" fmla="*/ 1 h 2161"/>
              <a:gd name="T8" fmla="*/ 650 w 3370"/>
              <a:gd name="T9" fmla="*/ 1903 h 2161"/>
              <a:gd name="T10" fmla="*/ 888 w 3370"/>
              <a:gd name="T11" fmla="*/ 2161 h 2161"/>
              <a:gd name="T12" fmla="*/ 3370 w 3370"/>
              <a:gd name="T13" fmla="*/ 2161 h 2161"/>
              <a:gd name="T14" fmla="*/ 3370 w 3370"/>
              <a:gd name="T15" fmla="*/ 0 h 2161"/>
              <a:gd name="T16" fmla="*/ 1146 w 3370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0" h="2161">
                <a:moveTo>
                  <a:pt x="1146" y="0"/>
                </a:moveTo>
                <a:cubicBezTo>
                  <a:pt x="143" y="904"/>
                  <a:pt x="705" y="1933"/>
                  <a:pt x="705" y="1933"/>
                </a:cubicBezTo>
                <a:cubicBezTo>
                  <a:pt x="192" y="1139"/>
                  <a:pt x="296" y="464"/>
                  <a:pt x="511" y="1"/>
                </a:cubicBezTo>
                <a:cubicBezTo>
                  <a:pt x="512" y="0"/>
                  <a:pt x="420" y="1"/>
                  <a:pt x="420" y="1"/>
                </a:cubicBezTo>
                <a:cubicBezTo>
                  <a:pt x="0" y="1063"/>
                  <a:pt x="650" y="1903"/>
                  <a:pt x="650" y="1903"/>
                </a:cubicBezTo>
                <a:cubicBezTo>
                  <a:pt x="729" y="2000"/>
                  <a:pt x="808" y="2085"/>
                  <a:pt x="888" y="2161"/>
                </a:cubicBezTo>
                <a:cubicBezTo>
                  <a:pt x="3370" y="2161"/>
                  <a:pt x="3370" y="2161"/>
                  <a:pt x="3370" y="2161"/>
                </a:cubicBezTo>
                <a:cubicBezTo>
                  <a:pt x="3370" y="0"/>
                  <a:pt x="3370" y="0"/>
                  <a:pt x="3370" y="0"/>
                </a:cubicBezTo>
                <a:lnTo>
                  <a:pt x="1146" y="0"/>
                </a:lnTo>
                <a:close/>
              </a:path>
            </a:pathLst>
          </a:custGeom>
          <a:gradFill flip="none" rotWithShape="1">
            <a:gsLst>
              <a:gs pos="98000">
                <a:srgbClr val="0032A0"/>
              </a:gs>
              <a:gs pos="49000">
                <a:srgbClr val="00134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D23C360-945E-6231-223B-7638A10DAF14}"/>
              </a:ext>
            </a:extLst>
          </p:cNvPr>
          <p:cNvSpPr txBox="1">
            <a:spLocks/>
          </p:cNvSpPr>
          <p:nvPr userDrawn="1"/>
        </p:nvSpPr>
        <p:spPr>
          <a:xfrm>
            <a:off x="11494364" y="7079220"/>
            <a:ext cx="687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8C51FE-49D9-314D-9957-ABBF7DDE8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E9D919D5-6C0B-6BE0-DCD9-0FA57D987A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845" y="4523419"/>
            <a:ext cx="7356468" cy="996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Presenters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9C39B95-CE3F-DA25-9EAE-602509671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845" y="2975408"/>
            <a:ext cx="8511289" cy="12557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Montserrat Medium" pitchFamily="2" charset="77"/>
              </a:rPr>
              <a:t>Title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8910-E324-F7DC-7020-65A9D4C28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6313" y="331557"/>
            <a:ext cx="898014" cy="77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EDCFC-BC90-9E40-9165-217F92E4A437}"/>
              </a:ext>
            </a:extLst>
          </p:cNvPr>
          <p:cNvSpPr txBox="1"/>
          <p:nvPr userDrawn="1"/>
        </p:nvSpPr>
        <p:spPr>
          <a:xfrm>
            <a:off x="7942164" y="540887"/>
            <a:ext cx="2756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5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</a:t>
            </a:r>
          </a:p>
          <a:p>
            <a:pPr algn="r"/>
            <a:r>
              <a:rPr lang="en-US" sz="95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Administration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026964-583A-ACE8-DC28-D8ED373E6B5F}"/>
              </a:ext>
            </a:extLst>
          </p:cNvPr>
          <p:cNvCxnSpPr/>
          <p:nvPr userDrawn="1"/>
        </p:nvCxnSpPr>
        <p:spPr>
          <a:xfrm>
            <a:off x="10795000" y="331556"/>
            <a:ext cx="0" cy="7772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A02435-7001-5F5F-D2D0-87935E40F303}"/>
              </a:ext>
            </a:extLst>
          </p:cNvPr>
          <p:cNvSpPr txBox="1"/>
          <p:nvPr userDrawn="1"/>
        </p:nvSpPr>
        <p:spPr>
          <a:xfrm>
            <a:off x="8733895" y="6518468"/>
            <a:ext cx="3194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spc="70" dirty="0">
                <a:solidFill>
                  <a:srgbClr val="FFC247"/>
                </a:solidFill>
                <a:latin typeface="Orbitron Medium" pitchFamily="2" charset="0"/>
              </a:rPr>
              <a:t>NASA @ SC24</a:t>
            </a:r>
            <a:endParaRPr lang="en-US" sz="1400" dirty="0">
              <a:solidFill>
                <a:srgbClr val="FFC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2 columns, dividers, large title">
  <p:cSld name="Text, 2 columns, dividers, large titl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287999" y="192024"/>
            <a:ext cx="5519200" cy="2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900" bIns="342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380919" y="288036"/>
            <a:ext cx="2476400" cy="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9792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1pPr>
            <a:lvl2pPr marL="1219170" lvl="1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marL="1828754" lvl="2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marL="2438339" lvl="3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marL="3047924" lvl="4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2"/>
          </p:nvPr>
        </p:nvSpPr>
        <p:spPr>
          <a:xfrm>
            <a:off x="9428521" y="288036"/>
            <a:ext cx="2479600" cy="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9792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1pPr>
            <a:lvl2pPr marL="1219170" lvl="1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marL="1828754" lvl="2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marL="2438339" lvl="3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marL="3047924" lvl="4" indent="-39792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3"/>
          </p:nvPr>
        </p:nvSpPr>
        <p:spPr>
          <a:xfrm>
            <a:off x="6380919" y="1714500"/>
            <a:ext cx="24764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7252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lvl="1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lvl="2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lvl="3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lvl="4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4"/>
          </p:nvPr>
        </p:nvSpPr>
        <p:spPr>
          <a:xfrm>
            <a:off x="9430109" y="1714500"/>
            <a:ext cx="24764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7252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219170" lvl="1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828754" lvl="2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2438339" lvl="3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3047924" lvl="4" indent="-37252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106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769264" y="6469463"/>
            <a:ext cx="1352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532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87999" y="192024"/>
            <a:ext cx="5524400" cy="1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342900" bIns="342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11769264" y="6469463"/>
            <a:ext cx="1352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284125" y="6402119"/>
            <a:ext cx="24776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838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(1/4), blank (3/4)">
  <p:cSld name="title, text (1/4), blank (3/4)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80416" y="268224"/>
            <a:ext cx="5523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292608" y="1658112"/>
            <a:ext cx="2450800" cy="4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solidFill>
                  <a:schemeClr val="dk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marL="1828754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110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(with page contents)">
  <p:cSld name="divider (with page contents)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280416" y="268224"/>
            <a:ext cx="5523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 Light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292608" y="1658112"/>
            <a:ext cx="5498800" cy="4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6388608" y="1658112"/>
            <a:ext cx="5498800" cy="4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b="0" i="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/>
            </a:lvl2pPr>
            <a:lvl3pPr marL="1828754" lvl="2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467"/>
            </a:lvl1pPr>
            <a:lvl2pPr marL="0" lvl="1" indent="0" algn="r" rtl="0">
              <a:spcBef>
                <a:spcPts val="0"/>
              </a:spcBef>
              <a:buNone/>
              <a:defRPr sz="1467"/>
            </a:lvl2pPr>
            <a:lvl3pPr marL="0" lvl="2" indent="0" algn="r" rtl="0">
              <a:spcBef>
                <a:spcPts val="0"/>
              </a:spcBef>
              <a:buNone/>
              <a:defRPr sz="1467"/>
            </a:lvl3pPr>
            <a:lvl4pPr marL="0" lvl="3" indent="0" algn="r" rtl="0">
              <a:spcBef>
                <a:spcPts val="0"/>
              </a:spcBef>
              <a:buNone/>
              <a:defRPr sz="1467"/>
            </a:lvl4pPr>
            <a:lvl5pPr marL="0" lvl="4" indent="0" algn="r" rtl="0">
              <a:spcBef>
                <a:spcPts val="0"/>
              </a:spcBef>
              <a:buNone/>
              <a:defRPr sz="1467"/>
            </a:lvl5pPr>
            <a:lvl6pPr marL="0" lvl="5" indent="0" algn="r" rtl="0">
              <a:spcBef>
                <a:spcPts val="0"/>
              </a:spcBef>
              <a:buNone/>
              <a:defRPr sz="1467"/>
            </a:lvl6pPr>
            <a:lvl7pPr marL="0" lvl="6" indent="0" algn="r" rtl="0">
              <a:spcBef>
                <a:spcPts val="0"/>
              </a:spcBef>
              <a:buNone/>
              <a:defRPr sz="1467"/>
            </a:lvl7pPr>
            <a:lvl8pPr marL="0" lvl="7" indent="0" algn="r" rtl="0">
              <a:spcBef>
                <a:spcPts val="0"/>
              </a:spcBef>
              <a:buNone/>
              <a:defRPr sz="1467"/>
            </a:lvl8pPr>
            <a:lvl9pPr marL="0" lvl="8" indent="0" algn="r" rtl="0">
              <a:spcBef>
                <a:spcPts val="0"/>
              </a:spcBef>
              <a:buNone/>
              <a:defRPr sz="14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96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467"/>
            </a:lvl1pPr>
            <a:lvl2pPr marL="0" lvl="1" indent="0" algn="r" rtl="0">
              <a:spcBef>
                <a:spcPts val="0"/>
              </a:spcBef>
              <a:buNone/>
              <a:defRPr sz="1467"/>
            </a:lvl2pPr>
            <a:lvl3pPr marL="0" lvl="2" indent="0" algn="r" rtl="0">
              <a:spcBef>
                <a:spcPts val="0"/>
              </a:spcBef>
              <a:buNone/>
              <a:defRPr sz="1467"/>
            </a:lvl3pPr>
            <a:lvl4pPr marL="0" lvl="3" indent="0" algn="r" rtl="0">
              <a:spcBef>
                <a:spcPts val="0"/>
              </a:spcBef>
              <a:buNone/>
              <a:defRPr sz="1467"/>
            </a:lvl4pPr>
            <a:lvl5pPr marL="0" lvl="4" indent="0" algn="r" rtl="0">
              <a:spcBef>
                <a:spcPts val="0"/>
              </a:spcBef>
              <a:buNone/>
              <a:defRPr sz="1467"/>
            </a:lvl5pPr>
            <a:lvl6pPr marL="0" lvl="5" indent="0" algn="r" rtl="0">
              <a:spcBef>
                <a:spcPts val="0"/>
              </a:spcBef>
              <a:buNone/>
              <a:defRPr sz="1467"/>
            </a:lvl6pPr>
            <a:lvl7pPr marL="0" lvl="6" indent="0" algn="r" rtl="0">
              <a:spcBef>
                <a:spcPts val="0"/>
              </a:spcBef>
              <a:buNone/>
              <a:defRPr sz="1467"/>
            </a:lvl7pPr>
            <a:lvl8pPr marL="0" lvl="7" indent="0" algn="r" rtl="0">
              <a:spcBef>
                <a:spcPts val="0"/>
              </a:spcBef>
              <a:buNone/>
              <a:defRPr sz="1467"/>
            </a:lvl8pPr>
            <a:lvl9pPr marL="0" lvl="8" indent="0" algn="r" rtl="0">
              <a:spcBef>
                <a:spcPts val="0"/>
              </a:spcBef>
              <a:buNone/>
              <a:defRPr sz="14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193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68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7175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6574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8661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3" name="Picture 2" descr="IBM Research wordmark in black">
            <a:extLst>
              <a:ext uri="{FF2B5EF4-FFF2-40B4-BE49-F238E27FC236}">
                <a16:creationId xmlns:a16="http://schemas.microsoft.com/office/drawing/2014/main" id="{A7D0F38A-726D-7612-CEAE-E6F5A6BC59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2582" y="6359652"/>
            <a:ext cx="1771419" cy="20955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442306F-0615-AAD1-1586-B9BA57A96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4911C34-B751-ECC8-BE48-99110575F0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29874318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1A5070-5589-0CFA-B52F-AD00A9E0F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17" y="581926"/>
            <a:ext cx="11659830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000" b="0" baseline="0">
                <a:solidFill>
                  <a:schemeClr val="tx1"/>
                </a:solidFill>
                <a:latin typeface="Montserrat" pitchFamily="2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49C25F-777C-C69B-1AE0-17560F97AD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2248" y="1338824"/>
            <a:ext cx="11659830" cy="16958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6213" indent="-166688"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03225" indent="-227013">
              <a:buFont typeface="Courier New" panose="02070309020205020404" pitchFamily="49" charset="0"/>
              <a:buChar char="o"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63600" indent="-292100">
              <a:buFont typeface="Wingdings" pitchFamily="2" charset="2"/>
              <a:buChar char="§"/>
              <a:tabLst/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tabLst/>
              <a:defRPr sz="1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tabLst/>
              <a:defRPr sz="1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First level bullet</a:t>
            </a:r>
            <a:endParaRPr lang="en-US" dirty="0"/>
          </a:p>
          <a:p>
            <a:pPr lvl="1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Second level bullet</a:t>
            </a:r>
          </a:p>
          <a:p>
            <a:pPr lvl="2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Third level bullet</a:t>
            </a:r>
          </a:p>
          <a:p>
            <a:pPr lvl="0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First level bullet</a:t>
            </a:r>
            <a:endParaRPr lang="en-US" dirty="0"/>
          </a:p>
          <a:p>
            <a:pPr lvl="1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Second level bullet</a:t>
            </a:r>
          </a:p>
          <a:p>
            <a:pPr lvl="2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Third level 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4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D07159C-3A3B-CDBC-3A68-E37895B8E4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29736D0-91F8-2807-27F8-8956FC2EF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43832024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,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3885BE8-58B6-67D9-5B01-56A2164873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 hasCustomPrompt="1"/>
          </p:nvPr>
        </p:nvSpPr>
        <p:spPr>
          <a:xfrm>
            <a:off x="2682" y="0"/>
            <a:ext cx="12189318" cy="5998369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pic>
        <p:nvPicPr>
          <p:cNvPr id="7" name="Picture 6" descr="IBM Research wordmark in black">
            <a:extLst>
              <a:ext uri="{FF2B5EF4-FFF2-40B4-BE49-F238E27FC236}">
                <a16:creationId xmlns:a16="http://schemas.microsoft.com/office/drawing/2014/main" id="{A46CED18-1329-F70D-58D9-CD64EE5C49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2582" y="6359652"/>
            <a:ext cx="1771419" cy="20955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ECF750C-8C14-5AED-8321-3C3CB65C40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393018078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Resear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Research wordmark in black">
            <a:extLst>
              <a:ext uri="{FF2B5EF4-FFF2-40B4-BE49-F238E27FC236}">
                <a16:creationId xmlns:a16="http://schemas.microsoft.com/office/drawing/2014/main" id="{C4B8786E-9525-55A4-045A-535DB6CBED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2582" y="6359652"/>
            <a:ext cx="1771419" cy="2095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28pt business unit /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214936632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998" y="6231636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28pt business unit /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283993320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Resear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3" name="Picture 2" descr="IBM Research wordmark in black">
            <a:extLst>
              <a:ext uri="{FF2B5EF4-FFF2-40B4-BE49-F238E27FC236}">
                <a16:creationId xmlns:a16="http://schemas.microsoft.com/office/drawing/2014/main" id="{1A5919C2-BB0F-0EDE-FB8C-7F61F61D6C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00" y="6359652"/>
            <a:ext cx="1771419" cy="209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192024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5 lines maximum, </a:t>
            </a:r>
            <a:br>
              <a:rPr lang="en-US" dirty="0"/>
            </a:br>
            <a:r>
              <a:rPr lang="en-US" dirty="0"/>
              <a:t>sentence case</a:t>
            </a:r>
            <a:br>
              <a:rPr lang="en-US" sz="2200" dirty="0"/>
            </a:br>
            <a:br>
              <a:rPr lang="en-US" sz="1400" dirty="0"/>
            </a:br>
            <a:r>
              <a:rPr lang="en-US" sz="1400" dirty="0"/>
              <a:t>28/36pt subhead or</a:t>
            </a:r>
            <a:br>
              <a:rPr lang="en-US" sz="1400" dirty="0"/>
            </a:br>
            <a:r>
              <a:rPr lang="en-US" sz="1400" dirty="0"/>
              <a:t>presenter name and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5418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2, Resear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3" name="Picture 2" descr="IBM Research wordmark in black">
            <a:extLst>
              <a:ext uri="{FF2B5EF4-FFF2-40B4-BE49-F238E27FC236}">
                <a16:creationId xmlns:a16="http://schemas.microsoft.com/office/drawing/2014/main" id="{6848574A-4896-9E09-466C-E75537751C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00" y="6359652"/>
            <a:ext cx="1771419" cy="2095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r>
              <a:rPr lang="en-US" dirty="0"/>
              <a:t>28pt business unit /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4 lines maximum, </a:t>
            </a:r>
            <a:br>
              <a:rPr lang="en-US" dirty="0"/>
            </a:br>
            <a:r>
              <a:rPr lang="en-US" dirty="0"/>
              <a:t>sentence case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3730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888" y="6263482"/>
            <a:ext cx="819043" cy="30480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CC60231-4140-26BB-5F4E-1D8D401005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288036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r>
              <a:rPr lang="en-US" dirty="0"/>
              <a:t>28pt business unit / 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362399-EF7A-EA00-6BC7-4C938530E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763524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64/86/130pt title, </a:t>
            </a:r>
            <a:br>
              <a:rPr lang="en-US" dirty="0"/>
            </a:br>
            <a:r>
              <a:rPr lang="en-US" dirty="0"/>
              <a:t>4 lines maximum, </a:t>
            </a:r>
            <a:br>
              <a:rPr lang="en-US" dirty="0"/>
            </a:br>
            <a:r>
              <a:rPr lang="en-US" dirty="0"/>
              <a:t>sentence case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096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288925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64/86pt section divider,</a:t>
            </a:r>
            <a:br>
              <a:rPr lang="en-US" dirty="0"/>
            </a:br>
            <a:r>
              <a:rPr lang="en-US" dirty="0"/>
              <a:t>3 lines maximum</a:t>
            </a:r>
          </a:p>
        </p:txBody>
      </p:sp>
    </p:spTree>
    <p:extLst>
      <p:ext uri="{BB962C8B-B14F-4D97-AF65-F5344CB8AC3E}">
        <p14:creationId xmlns:p14="http://schemas.microsoft.com/office/powerpoint/2010/main" val="11917398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172pt Go </a:t>
            </a:r>
            <a:br>
              <a:rPr lang="en-US" dirty="0"/>
            </a:br>
            <a:r>
              <a:rPr lang="en-US" dirty="0"/>
              <a:t>simple and big </a:t>
            </a:r>
            <a:br>
              <a:rPr lang="en-US" dirty="0"/>
            </a:br>
            <a:r>
              <a:rPr lang="en-US" dirty="0"/>
              <a:t>if possible</a:t>
            </a:r>
          </a:p>
        </p:txBody>
      </p:sp>
    </p:spTree>
    <p:extLst>
      <p:ext uri="{BB962C8B-B14F-4D97-AF65-F5344CB8AC3E}">
        <p14:creationId xmlns:p14="http://schemas.microsoft.com/office/powerpoint/2010/main" val="362294350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915B170-234B-5916-CBAF-054EED7743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 hasCustomPrompt="1"/>
          </p:nvPr>
        </p:nvSpPr>
        <p:spPr>
          <a:xfrm>
            <a:off x="2682" y="0"/>
            <a:ext cx="12189318" cy="6858000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10312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172pt Go </a:t>
            </a:r>
            <a:br>
              <a:rPr lang="en-US" dirty="0"/>
            </a:br>
            <a:r>
              <a:rPr lang="en-US" dirty="0"/>
              <a:t>simple and big </a:t>
            </a:r>
            <a:br>
              <a:rPr lang="en-US" dirty="0"/>
            </a:br>
            <a:r>
              <a:rPr lang="en-US" dirty="0"/>
              <a:t>if possible</a:t>
            </a:r>
          </a:p>
        </p:txBody>
      </p:sp>
    </p:spTree>
    <p:extLst>
      <p:ext uri="{BB962C8B-B14F-4D97-AF65-F5344CB8AC3E}">
        <p14:creationId xmlns:p14="http://schemas.microsoft.com/office/powerpoint/2010/main" val="42587456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Left Tex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FBEE-6EA6-3CBD-32FF-7C06EDC16B8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2248" y="1338824"/>
            <a:ext cx="6596161" cy="11798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6213" indent="-166688"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03225" indent="-227013">
              <a:buFont typeface="Courier New" panose="02070309020205020404" pitchFamily="49" charset="0"/>
              <a:buChar char="o"/>
              <a:tabLst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tabLst/>
              <a:defRPr sz="1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tabLst/>
              <a:defRPr sz="1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tabLst/>
              <a:defRPr sz="1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First level bullet</a:t>
            </a:r>
            <a:endParaRPr lang="en-US" dirty="0"/>
          </a:p>
          <a:p>
            <a:pPr lvl="1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Second level bullet</a:t>
            </a:r>
          </a:p>
          <a:p>
            <a:pPr lvl="0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First level bullet</a:t>
            </a:r>
            <a:endParaRPr lang="en-US" dirty="0"/>
          </a:p>
          <a:p>
            <a:pPr lvl="1"/>
            <a:r>
              <a:rPr lang="en-US" dirty="0">
                <a:solidFill>
                  <a:srgbClr val="1A3748"/>
                </a:solidFill>
                <a:latin typeface="Source Sans Pro" panose="020B0503030403020204" pitchFamily="34" charset="0"/>
              </a:rPr>
              <a:t>Second level bullet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DF44C-DB4E-F6F7-C06C-B2991A7AA20B}"/>
              </a:ext>
            </a:extLst>
          </p:cNvPr>
          <p:cNvSpPr txBox="1">
            <a:spLocks/>
          </p:cNvSpPr>
          <p:nvPr userDrawn="1"/>
        </p:nvSpPr>
        <p:spPr>
          <a:xfrm>
            <a:off x="261723" y="540376"/>
            <a:ext cx="902537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1D56"/>
                </a:solidFill>
                <a:latin typeface="Montserrat Medium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5A254F71-1EB8-3647-B168-62DC67E466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46189" y="1338824"/>
            <a:ext cx="4813326" cy="39982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ctr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40BECA-537B-1940-0B3F-A0322FFB0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6189" y="5367512"/>
            <a:ext cx="4814024" cy="10782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Caption. </a:t>
            </a:r>
            <a:r>
              <a:rPr lang="en-US" i="1" dirty="0"/>
              <a:t>Credit, Affiliation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50597E-1392-D8FF-FA53-17ACC988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6" y="581926"/>
            <a:ext cx="11828829" cy="507831"/>
          </a:xfrm>
          <a:prstGeom prst="rect">
            <a:avLst/>
          </a:prstGeom>
        </p:spPr>
        <p:txBody>
          <a:bodyPr/>
          <a:lstStyle>
            <a:lvl1pPr>
              <a:defRPr sz="3200" b="0" i="0" baseline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sz="3000"/>
              <a:t>Click to edit Master title style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1849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2795" y="224028"/>
            <a:ext cx="5520318" cy="4287044"/>
          </a:xfrm>
        </p:spPr>
        <p:txBody>
          <a:bodyPr/>
          <a:lstStyle>
            <a:lvl1pPr marL="190462" indent="-190462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marL="381000" indent="-381000">
              <a:lnSpc>
                <a:spcPct val="100000"/>
              </a:lnSpc>
              <a:spcBef>
                <a:spcPts val="0"/>
              </a:spcBef>
            </a:pPr>
            <a:r>
              <a:rPr lang="en-US" sz="3199" dirty="0"/>
              <a:t>“</a:t>
            </a:r>
            <a:r>
              <a:rPr lang="en-US" sz="3199" dirty="0">
                <a:solidFill>
                  <a:schemeClr val="tx1"/>
                </a:solidFill>
              </a:rPr>
              <a:t>36/44/64/86pt </a:t>
            </a:r>
            <a:r>
              <a:rPr lang="en-US" sz="3199" dirty="0"/>
              <a:t>quote or callout text, always use correct line spacing for the point size chosen, Del mint </a:t>
            </a:r>
            <a:r>
              <a:rPr lang="en-US" sz="3199" dirty="0" err="1"/>
              <a:t>quibus</a:t>
            </a:r>
            <a:r>
              <a:rPr lang="en-US" sz="3199" dirty="0"/>
              <a:t> </a:t>
            </a:r>
            <a:r>
              <a:rPr lang="en-US" sz="3199" dirty="0" err="1"/>
              <a:t>eleniet</a:t>
            </a:r>
            <a:r>
              <a:rPr lang="en-US" sz="3199" dirty="0"/>
              <a:t> et </a:t>
            </a:r>
            <a:r>
              <a:rPr lang="en-US" sz="3199" dirty="0" err="1"/>
              <a:t>optatem</a:t>
            </a:r>
            <a:r>
              <a:rPr lang="en-US" sz="3199" dirty="0"/>
              <a:t> </a:t>
            </a:r>
            <a:r>
              <a:rPr lang="en-US" sz="3199" dirty="0" err="1"/>
              <a:t>nonsecero</a:t>
            </a:r>
            <a:r>
              <a:rPr lang="en-US" sz="3199" dirty="0"/>
              <a:t>.”</a:t>
            </a:r>
            <a:br>
              <a:rPr lang="en-US" dirty="0"/>
            </a:br>
            <a:br>
              <a:rPr lang="en-US" sz="1400" dirty="0"/>
            </a:br>
            <a:r>
              <a:rPr lang="en-US" sz="1400" dirty="0"/>
              <a:t>28/36pt author attribution</a:t>
            </a:r>
            <a:br>
              <a:rPr lang="en-US" sz="1400" dirty="0"/>
            </a:br>
            <a:r>
              <a:rPr lang="en-US" sz="1400" dirty="0"/>
              <a:t>Lorem Lani Abo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192024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headline, </a:t>
            </a:r>
            <a:br>
              <a:rPr lang="en-US" dirty="0"/>
            </a:br>
            <a:r>
              <a:rPr lang="en-US" dirty="0"/>
              <a:t>3 lines maximum, </a:t>
            </a:r>
            <a:br>
              <a:rPr lang="en-US" dirty="0"/>
            </a:br>
            <a:r>
              <a:rPr lang="en-US" dirty="0"/>
              <a:t>sentence case</a:t>
            </a:r>
          </a:p>
        </p:txBody>
      </p:sp>
    </p:spTree>
    <p:extLst>
      <p:ext uri="{BB962C8B-B14F-4D97-AF65-F5344CB8AC3E}">
        <p14:creationId xmlns:p14="http://schemas.microsoft.com/office/powerpoint/2010/main" val="277765634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5924E1-1A1D-0415-E045-EB429B860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210312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“64/86pt quote or callout text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totatemolorita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magna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omni </a:t>
            </a:r>
            <a:r>
              <a:rPr lang="en-US" dirty="0" err="1"/>
              <a:t>magnis</a:t>
            </a:r>
            <a:r>
              <a:rPr lang="en-US" dirty="0"/>
              <a:t>. Del mint </a:t>
            </a:r>
            <a:r>
              <a:rPr lang="en-US" dirty="0" err="1"/>
              <a:t>quibusum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</a:t>
            </a:r>
            <a:r>
              <a:rPr lang="en-US" dirty="0"/>
              <a:t>.”</a:t>
            </a:r>
            <a:br>
              <a:rPr lang="en-US" dirty="0"/>
            </a:br>
            <a:br>
              <a:rPr lang="en-US" sz="1400" dirty="0"/>
            </a:br>
            <a:r>
              <a:rPr lang="en-US" sz="1400" dirty="0"/>
              <a:t>28/36pt author attribution</a:t>
            </a:r>
            <a:br>
              <a:rPr lang="en-US" sz="1400" dirty="0"/>
            </a:br>
            <a:r>
              <a:rPr lang="en-US" sz="1400" dirty="0"/>
              <a:t>Lorem Lani Abo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1030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773399-5EB6-BCD8-6D3E-9F5AD2832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02484747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CC2FA21-066F-BA5E-3FD4-21850BA25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79B631-A82F-D8FD-6D43-D79FCB719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77325880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B277497-37AD-5E0D-0BBE-B15AF673A6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522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919" y="288036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3DF5B-3ED7-1DEB-50C7-48B371007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160596452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4EE62D1-4CF8-3918-EBBE-CBA118930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 hasCustomPrompt="1"/>
          </p:nvPr>
        </p:nvSpPr>
        <p:spPr>
          <a:xfrm>
            <a:off x="0" y="0"/>
            <a:ext cx="6092524" cy="6858000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1D8E81F-5926-A517-0FEA-01119158DE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Optional, 24/28 eyebrow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B277497-37AD-5E0D-0BBE-B15AF673A6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0919" y="6402118"/>
            <a:ext cx="5161878" cy="190412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7DBA2164-598A-1023-6DFC-968405926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Optional, 28/36pt text, 3 lines maximum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E8550C-CA10-4ECF-93E1-C79E334A9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Optional, 28/36pt text, 3 lines maximum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8522" y="1714500"/>
            <a:ext cx="2476178" cy="428933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919" y="1714500"/>
            <a:ext cx="2476178" cy="428933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6AD4B4-70F5-F1C4-F2BB-E2036E5A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76120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33614207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6F3167-ECBE-F979-561C-C9B1369F69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CF57D-4EDD-458D-60B6-D34AA3FD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401848536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,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3A8B283-B796-AF53-5EB4-D1FF31C133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 hasCustomPrompt="1"/>
          </p:nvPr>
        </p:nvSpPr>
        <p:spPr>
          <a:xfrm>
            <a:off x="6095207" y="0"/>
            <a:ext cx="6092524" cy="6858000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EF97868-E08B-7BC0-DEE0-36C13C91F6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2477765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306382-4831-60BC-9284-042C3DF45B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167777994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CC2FA21-066F-BA5E-3FD4-21850BA25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843DE-5A1B-5CD2-12A7-F90AAE7C39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20946890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F1AF07-1ED9-9D43-5B8F-966866239E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9" hasCustomPrompt="1"/>
          </p:nvPr>
        </p:nvSpPr>
        <p:spPr>
          <a:xfrm>
            <a:off x="2682" y="0"/>
            <a:ext cx="3044921" cy="6858000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5433F2A-F245-9B79-8F1C-90A65B27D8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Optional, </a:t>
            </a: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27DB09-0D26-ECE1-D6CD-89743F535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776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28269552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,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edia Placeholder 22">
            <a:extLst>
              <a:ext uri="{FF2B5EF4-FFF2-40B4-BE49-F238E27FC236}">
                <a16:creationId xmlns:a16="http://schemas.microsoft.com/office/drawing/2014/main" id="{6B60A2C7-2CCE-9D06-F26E-253A2B085AD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0188" y="488950"/>
            <a:ext cx="11804650" cy="58658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4048382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3-4 column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881FCD0-E7ED-6C63-98E3-59D66C7005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8036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Optional, 28/36pt text, 3 lines maximum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8036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Optional, 28/36pt text, 3 lines maximum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88036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Optional, 28/36pt text, 3 lines maximum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971B15E-93A0-D04C-3E4E-AB6A14680D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4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Optional, </a:t>
            </a: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CE47B0-C311-BD1F-0118-576F1EB32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084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127741443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2CFD0AE-FA20-98E1-A080-886C7BBCF8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68D7D-9C0F-005F-60BE-C19EBBDFA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85053990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0FEC44B-1600-B9F8-1684-FFB7192EBA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12187731" cy="3035808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0702F5D-FB22-B3AB-7F80-7BEE65D812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cxnSp>
        <p:nvCxnSpPr>
          <p:cNvPr id="25" name="Straight Connector 24" descr="Vertical column divider">
            <a:extLst>
              <a:ext uri="{FF2B5EF4-FFF2-40B4-BE49-F238E27FC236}">
                <a16:creationId xmlns:a16="http://schemas.microsoft.com/office/drawing/2014/main" id="{780EC537-6AA3-510C-DF1E-ECC10C62355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248891"/>
            <a:ext cx="0" cy="273512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 descr="Vertical column divider">
            <a:extLst>
              <a:ext uri="{FF2B5EF4-FFF2-40B4-BE49-F238E27FC236}">
                <a16:creationId xmlns:a16="http://schemas.microsoft.com/office/drawing/2014/main" id="{C7CD10D1-BCE8-0FA8-2E48-0B12BD3257E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250311"/>
            <a:ext cx="0" cy="27445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ED09E393-D0A6-2F21-6C2C-7D0829443D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248891"/>
            <a:ext cx="0" cy="27341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6F741EA-D3D4-776A-6883-25D02A6E7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31017D2-975A-681E-C681-98B48E7D51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3049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1865FC48-895C-5CE2-266E-547D5D5FA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4362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F43B608-D9EE-A34E-BA42-683B87A85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3328416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D5963-624E-80CB-ED44-08081B6C5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62388871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8C1184-7A80-8343-9BCE-2A2A17D45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AF3262F-DF1F-D714-EF46-6083E9B543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Optional, 24/28 eyebrow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71DCB5-A9E0-1F20-A24C-4AA84B026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771963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16588142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cy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5E05C04-86DD-CE9F-605A-0FDDC40923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0"/>
            <a:ext cx="6092524" cy="6858000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74705B8-1AB0-FDB7-A3AA-29C43B3AB2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919" y="6402118"/>
            <a:ext cx="5161878" cy="190412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4310F930-AACA-1136-BF1A-C8D49F7B2C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AF3262F-DF1F-D714-EF46-6083E9B543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7999" y="288036"/>
            <a:ext cx="2477765" cy="224028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Optional, 24/28 eyebrow</a:t>
            </a:r>
          </a:p>
        </p:txBody>
      </p:sp>
      <p:cxnSp>
        <p:nvCxnSpPr>
          <p:cNvPr id="11" name="Straight Connector 10" descr="Horizontal row divider">
            <a:extLst>
              <a:ext uri="{FF2B5EF4-FFF2-40B4-BE49-F238E27FC236}">
                <a16:creationId xmlns:a16="http://schemas.microsoft.com/office/drawing/2014/main" id="{7B955C17-55C3-3FEA-6163-10C6633EA0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282219" y="3048000"/>
            <a:ext cx="5623243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DD363C-D232-EEF1-9E9B-D5515CA9D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759723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401996847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60E2062-653A-EC14-E9D0-1F341BA95A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2CE03A21-D173-588B-DB7C-B4818939BE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430FD8B2-B9C5-C542-5DC9-5209C6BD4D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7CBE191C-FFA4-11F6-DA17-FDA26EACD6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332554" y="3048000"/>
            <a:ext cx="857532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DF5A8-22AB-AC6F-22EC-F0EB2BFFE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084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105513807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60E2062-653A-EC14-E9D0-1F341BA95A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6B2D9C7D-356D-3ECA-A1D9-AA1C176ED7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B5A6BA62-CA4A-8B82-0ED7-2B3DCA764A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C9FC150C-7665-8042-7536-109EFC5075E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F2F18283-2D5D-D262-7A55-AE9920B28B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300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5AAE58-9DFE-F511-F98B-B7EA4F680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33890212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7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60E2062-653A-EC14-E9D0-1F341BA95A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3414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8B298B6-0248-C07A-9080-E714E74FEE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01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2" y="288036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0919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2554" y="288036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Optional blue subheading/number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D37854-BE7B-0244-9015-27B0AB1E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6178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69061423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3 columns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609368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28522" y="288036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E01E8A-2744-2E6D-2061-2E8F555493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0919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4" descr="Place pictogram here">
            <a:extLst>
              <a:ext uri="{FF2B5EF4-FFF2-40B4-BE49-F238E27FC236}">
                <a16:creationId xmlns:a16="http://schemas.microsoft.com/office/drawing/2014/main" id="{7AF36267-0FDF-0D87-2993-125EAA07784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331792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30591" y="1714500"/>
            <a:ext cx="2479352" cy="428625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GB" dirty="0">
                <a:latin typeface="+mn-lt"/>
              </a:defRPr>
            </a:lvl1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2988" y="1714500"/>
            <a:ext cx="2476178" cy="4286250"/>
          </a:xfrm>
          <a:ln w="12700">
            <a:miter lim="400000"/>
          </a:ln>
        </p:spPr>
        <p:txBody>
          <a:bodyPr lIns="0" tIns="0" rIns="0" bIns="0"/>
          <a:lstStyle>
            <a:lvl1pPr>
              <a:defRPr lang="en-GB" dirty="0">
                <a:latin typeface="+mn-lt"/>
              </a:defRPr>
            </a:lvl1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7B1F4-41D2-9344-D4BB-1198012AF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3892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403008288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3 columns, horizontal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700D970-F8E5-FA2A-0176-7B90E9307C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2" name="Picture Placeholder 4" descr="Place pictogram here">
            <a:extLst>
              <a:ext uri="{FF2B5EF4-FFF2-40B4-BE49-F238E27FC236}">
                <a16:creationId xmlns:a16="http://schemas.microsoft.com/office/drawing/2014/main" id="{E7C0EA8B-B271-608F-AE52-FBEBB956A6C1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331792" y="4285270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8" name="Picture Placeholder 4" descr="Place pictogram here">
            <a:extLst>
              <a:ext uri="{FF2B5EF4-FFF2-40B4-BE49-F238E27FC236}">
                <a16:creationId xmlns:a16="http://schemas.microsoft.com/office/drawing/2014/main" id="{DDFAA23C-A841-E07C-3BD5-A6C92C5E1CF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331792" y="2188682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8AA5B81C-42CA-B34F-D87C-64DB0B275E6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331792" y="288036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5284" y="4286250"/>
            <a:ext cx="5965139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5284" y="2190750"/>
            <a:ext cx="5965139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5284" y="288036"/>
            <a:ext cx="5965139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208E0-531F-1749-7B4C-C69E6DC6A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3892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234135563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D23E-2760-5219-E43F-419E9F93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02" y="2979237"/>
            <a:ext cx="11517465" cy="1311128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8AB17-3EB6-0455-4F62-88BFB8DE1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0C09-0E01-799A-0243-662E5B110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8C51FE-49D9-314D-9957-ABBF7DDE8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B9E6E-C14A-C4D3-B36D-383EF57838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9C25DB-D48A-D748-8626-04753F741DA7}" type="datetime1">
              <a:rPr lang="en-US" smtClean="0"/>
              <a:pPr/>
              <a:t>6/3/25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C19919-FE1A-FE66-D8B3-1378FA7E5CC2}"/>
              </a:ext>
            </a:extLst>
          </p:cNvPr>
          <p:cNvSpPr txBox="1">
            <a:spLocks/>
          </p:cNvSpPr>
          <p:nvPr userDrawn="1"/>
        </p:nvSpPr>
        <p:spPr>
          <a:xfrm>
            <a:off x="229619" y="6493231"/>
            <a:ext cx="3366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dirty="0">
                <a:solidFill>
                  <a:prstClr val="white"/>
                </a:solidFill>
              </a:rPr>
              <a:t>National Aeronautics and Space Administration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04DCA-185E-0A21-4788-EB1C122E78CB}"/>
              </a:ext>
            </a:extLst>
          </p:cNvPr>
          <p:cNvSpPr txBox="1"/>
          <p:nvPr userDrawn="1"/>
        </p:nvSpPr>
        <p:spPr>
          <a:xfrm>
            <a:off x="8733895" y="6527799"/>
            <a:ext cx="3194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spc="70" dirty="0">
                <a:solidFill>
                  <a:srgbClr val="FFC247"/>
                </a:solidFill>
                <a:latin typeface="Orbitron Medium" pitchFamily="2" charset="0"/>
              </a:rPr>
              <a:t>NASA @ SC24</a:t>
            </a:r>
            <a:endParaRPr lang="en-US" sz="1400" dirty="0">
              <a:solidFill>
                <a:srgbClr val="FFC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191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cyan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0FEC44B-1600-B9F8-1684-FFB7192EBA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0"/>
            <a:ext cx="12187731" cy="3035808"/>
          </a:xfrm>
          <a:solidFill>
            <a:srgbClr val="E5F6FF"/>
          </a:solidFill>
          <a:ln>
            <a:noFill/>
          </a:ln>
        </p:spPr>
        <p:txBody>
          <a:bodyPr/>
          <a:lstStyle/>
          <a:p>
            <a:pPr lvl="0"/>
            <a:r>
              <a:rPr lang="en-CH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0702F5D-FB22-B3AB-7F80-7BEE65D812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cxnSp>
        <p:nvCxnSpPr>
          <p:cNvPr id="25" name="Straight Connector 24" descr="Vertical column divider">
            <a:extLst>
              <a:ext uri="{FF2B5EF4-FFF2-40B4-BE49-F238E27FC236}">
                <a16:creationId xmlns:a16="http://schemas.microsoft.com/office/drawing/2014/main" id="{780EC537-6AA3-510C-DF1E-ECC10C62355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248891"/>
            <a:ext cx="0" cy="273512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 descr="Vertical column divider">
            <a:extLst>
              <a:ext uri="{FF2B5EF4-FFF2-40B4-BE49-F238E27FC236}">
                <a16:creationId xmlns:a16="http://schemas.microsoft.com/office/drawing/2014/main" id="{C7CD10D1-BCE8-0FA8-2E48-0B12BD3257E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3683" y="3250311"/>
            <a:ext cx="0" cy="27445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ED09E393-D0A6-2F21-6C2C-7D0829443DF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2810" y="3248891"/>
            <a:ext cx="0" cy="273413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icture Placeholder 11" descr="Place pictogram here">
            <a:extLst>
              <a:ext uri="{FF2B5EF4-FFF2-40B4-BE49-F238E27FC236}">
                <a16:creationId xmlns:a16="http://schemas.microsoft.com/office/drawing/2014/main" id="{545AD470-DED9-E13A-5B2F-DFA4BC29AD0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430652" y="3333751"/>
            <a:ext cx="608843" cy="60807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Picture Placeholder 4" descr="Place pictogram here">
            <a:extLst>
              <a:ext uri="{FF2B5EF4-FFF2-40B4-BE49-F238E27FC236}">
                <a16:creationId xmlns:a16="http://schemas.microsoft.com/office/drawing/2014/main" id="{E57D4FD7-E5D5-A153-E76B-AB52450D2A8F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383049" y="3333751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Picture Placeholder 4" descr="Place pictogram here">
            <a:extLst>
              <a:ext uri="{FF2B5EF4-FFF2-40B4-BE49-F238E27FC236}">
                <a16:creationId xmlns:a16="http://schemas.microsoft.com/office/drawing/2014/main" id="{F6808A05-7A92-DCF6-91F4-AE7AD4973BA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333922" y="3333751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8" name="Picture Placeholder 4" descr="Place pictogram here">
            <a:extLst>
              <a:ext uri="{FF2B5EF4-FFF2-40B4-BE49-F238E27FC236}">
                <a16:creationId xmlns:a16="http://schemas.microsoft.com/office/drawing/2014/main" id="{CA169BCC-62B8-D069-8CFA-30EA9DC9004F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90035" y="3333751"/>
            <a:ext cx="607997" cy="607231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6F741EA-D3D4-776A-6883-25D02A6E7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3" y="4239770"/>
            <a:ext cx="2474590" cy="176644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31017D2-975A-681E-C681-98B48E7D51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3049" y="4239770"/>
            <a:ext cx="2474590" cy="176644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1865FC48-895C-5CE2-266E-547D5D5FA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4362" y="4239770"/>
            <a:ext cx="2474590" cy="176644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F43B608-D9EE-A34E-BA42-683B87A85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4234435"/>
            <a:ext cx="2474590" cy="1766440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E84DA8-7169-A98B-5305-0790E956A4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408554359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49987E9-3403-6936-A8E0-F8C92D831D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7998" y="323697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8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36/44pt text, 3 lines maximum, sentence case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192524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36/44pt text, 3 lines maximum, sentence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36/44pt text, 3 lines maximum, sentence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239012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36/44pt text, 3 lines maximum,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87810836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3C550E-F7B3-F178-491E-EDD481EA2F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25" name="Picture Placeholder 18" descr="Place pictogram here">
            <a:extLst>
              <a:ext uri="{FF2B5EF4-FFF2-40B4-BE49-F238E27FC236}">
                <a16:creationId xmlns:a16="http://schemas.microsoft.com/office/drawing/2014/main" id="{19930FD2-AB49-E900-01D4-325AC636E1A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2662" y="334731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3" name="Picture Placeholder 18" descr="Place pictogram here">
            <a:extLst>
              <a:ext uri="{FF2B5EF4-FFF2-40B4-BE49-F238E27FC236}">
                <a16:creationId xmlns:a16="http://schemas.microsoft.com/office/drawing/2014/main" id="{CB836384-543A-5E42-D92E-A2FD65482B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919" y="334731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8" descr="Place pictogram here">
            <a:extLst>
              <a:ext uri="{FF2B5EF4-FFF2-40B4-BE49-F238E27FC236}">
                <a16:creationId xmlns:a16="http://schemas.microsoft.com/office/drawing/2014/main" id="{BB448BE9-812E-5DFC-F42A-A19CE812AA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27455" y="334731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2" name="Picture Placeholder 14" descr="Place pictogram here">
            <a:extLst>
              <a:ext uri="{FF2B5EF4-FFF2-40B4-BE49-F238E27FC236}">
                <a16:creationId xmlns:a16="http://schemas.microsoft.com/office/drawing/2014/main" id="{A2CDA392-E45B-53AB-5A96-A5BEA4A93DF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422662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4" descr="Place pictogram here">
            <a:extLst>
              <a:ext uri="{FF2B5EF4-FFF2-40B4-BE49-F238E27FC236}">
                <a16:creationId xmlns:a16="http://schemas.microsoft.com/office/drawing/2014/main" id="{FA724B12-D6DD-706C-D8AA-7A45F73C0B0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80919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4" name="Picture Placeholder 14" descr="Place pictogram here">
            <a:extLst>
              <a:ext uri="{FF2B5EF4-FFF2-40B4-BE49-F238E27FC236}">
                <a16:creationId xmlns:a16="http://schemas.microsoft.com/office/drawing/2014/main" id="{CD3825BC-776A-4C7B-6079-A847FBBCAB9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27455" y="288036"/>
            <a:ext cx="607997" cy="60807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28523" y="4243427"/>
            <a:ext cx="2476178" cy="13763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0920" y="4241024"/>
            <a:ext cx="2475384" cy="137006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3316" y="4243427"/>
            <a:ext cx="2475384" cy="13763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28523" y="1195427"/>
            <a:ext cx="2476178" cy="13763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919" y="1195427"/>
            <a:ext cx="2476178" cy="13763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3316" y="1195427"/>
            <a:ext cx="2475384" cy="13763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3C8C8-2959-44B6-A7B2-C82F50894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14744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258809744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7327A5F-D732-B7DC-B891-39260DB53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6475" y="6256683"/>
            <a:ext cx="5141416" cy="335847"/>
          </a:xfrm>
        </p:spPr>
        <p:txBody>
          <a:bodyPr vert="horz" lIns="0" tIns="0" rIns="0" bIns="0" rtlCol="0" anchor="b"/>
          <a:lstStyle>
            <a:lvl1pPr>
              <a:defRPr lang="en-US" sz="800" kern="1200" dirty="0">
                <a:latin typeface="IBM Plex Sans" panose="020B0503050203000203" pitchFamily="34" charset="0"/>
                <a:ea typeface="+mn-ea"/>
                <a:cs typeface="+mn-cs"/>
              </a:defRPr>
            </a:lvl1pPr>
          </a:lstStyle>
          <a:p>
            <a:pPr lvl="0" defTabSz="914507"/>
            <a:r>
              <a:rPr lang="en-US" dirty="0"/>
              <a:t>1 Source</a:t>
            </a:r>
          </a:p>
          <a:p>
            <a:pPr lvl="0" defTabSz="914507"/>
            <a:r>
              <a:rPr lang="en-US" dirty="0"/>
              <a:t>2 Source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8" y="4649724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0919" y="288036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36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9841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0885ABB-6EC5-6A2D-0502-8F55624798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  <a:p>
            <a:pPr lvl="0" defTabSz="914507"/>
            <a:r>
              <a:rPr lang="en-US" dirty="0"/>
              <a:t>2 Source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0941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  <a:p>
            <a:pPr lvl="0" defTabSz="914507"/>
            <a:r>
              <a:rPr lang="en-US" dirty="0"/>
              <a:t>2 Source</a:t>
            </a:r>
          </a:p>
          <a:p>
            <a:pPr lvl="0" defTabSz="914507"/>
            <a:r>
              <a:rPr lang="en-US" dirty="0"/>
              <a:t>3 Source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4884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522" y="1166533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44/64/86pt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88969-2B6B-6E56-2F8B-80640B6A10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776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130017698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700D970-F8E5-FA2A-0176-7B90E9307C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  <a:p>
            <a:pPr lvl="0" defTabSz="914507"/>
            <a:r>
              <a:rPr lang="en-US" dirty="0"/>
              <a:t>2 Source</a:t>
            </a:r>
          </a:p>
          <a:p>
            <a:pPr lvl="0" defTabSz="914507"/>
            <a:r>
              <a:rPr lang="en-US" dirty="0"/>
              <a:t>3 Source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28/36/44pt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28/36/44pt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0919" y="28803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28/36/44pt text, add superscript number at end of claim.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8816C-8463-7842-E6C8-E62581E47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776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249700185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6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BBD3B71-B924-8C26-C864-FB567DDF05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2475384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6F10C-DE12-B131-451B-1F147D046F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371235961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ED373-8451-02C9-6CF3-589615C6E3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125" y="5811567"/>
            <a:ext cx="2481638" cy="190501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A7931-B9DA-93D1-B682-E1DADA7B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7765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152609695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5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758DBAB-FF8E-84F6-EE7D-89E121967A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125" y="5811567"/>
            <a:ext cx="2481638" cy="190501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1714500"/>
            <a:ext cx="2477765" cy="40226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42FF2-0265-F1D9-1196-E4D7799E6A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81638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50358983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7715E-0600-D843-062C-9329FEC4B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2858" y="-34929"/>
            <a:ext cx="5390894" cy="6945772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A20935A0-7971-4798-80A4-DD969FCCCA75}"/>
              </a:ext>
            </a:extLst>
          </p:cNvPr>
          <p:cNvSpPr>
            <a:spLocks/>
          </p:cNvSpPr>
          <p:nvPr userDrawn="1"/>
        </p:nvSpPr>
        <p:spPr bwMode="auto">
          <a:xfrm>
            <a:off x="-422655" y="-34929"/>
            <a:ext cx="2070763" cy="6945772"/>
          </a:xfrm>
          <a:custGeom>
            <a:avLst/>
            <a:gdLst>
              <a:gd name="T0" fmla="*/ 417 w 652"/>
              <a:gd name="T1" fmla="*/ 298 h 2160"/>
              <a:gd name="T2" fmla="*/ 566 w 652"/>
              <a:gd name="T3" fmla="*/ 0 h 2160"/>
              <a:gd name="T4" fmla="*/ 126 w 652"/>
              <a:gd name="T5" fmla="*/ 0 h 2160"/>
              <a:gd name="T6" fmla="*/ 126 w 652"/>
              <a:gd name="T7" fmla="*/ 2160 h 2160"/>
              <a:gd name="T8" fmla="*/ 475 w 652"/>
              <a:gd name="T9" fmla="*/ 2160 h 2160"/>
              <a:gd name="T10" fmla="*/ 309 w 652"/>
              <a:gd name="T11" fmla="*/ 1515 h 2160"/>
              <a:gd name="T12" fmla="*/ 595 w 652"/>
              <a:gd name="T13" fmla="*/ 2160 h 2160"/>
              <a:gd name="T14" fmla="*/ 652 w 652"/>
              <a:gd name="T15" fmla="*/ 2160 h 2160"/>
              <a:gd name="T16" fmla="*/ 417 w 652"/>
              <a:gd name="T17" fmla="*/ 298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2" h="2160">
                <a:moveTo>
                  <a:pt x="417" y="298"/>
                </a:moveTo>
                <a:cubicBezTo>
                  <a:pt x="464" y="189"/>
                  <a:pt x="512" y="94"/>
                  <a:pt x="566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2160"/>
                  <a:pt x="126" y="2160"/>
                  <a:pt x="126" y="2160"/>
                </a:cubicBezTo>
                <a:cubicBezTo>
                  <a:pt x="475" y="2160"/>
                  <a:pt x="475" y="2160"/>
                  <a:pt x="475" y="2160"/>
                </a:cubicBezTo>
                <a:cubicBezTo>
                  <a:pt x="324" y="1797"/>
                  <a:pt x="309" y="1515"/>
                  <a:pt x="309" y="1515"/>
                </a:cubicBezTo>
                <a:cubicBezTo>
                  <a:pt x="372" y="1772"/>
                  <a:pt x="476" y="1986"/>
                  <a:pt x="595" y="2160"/>
                </a:cubicBezTo>
                <a:cubicBezTo>
                  <a:pt x="652" y="2160"/>
                  <a:pt x="652" y="2160"/>
                  <a:pt x="652" y="2160"/>
                </a:cubicBezTo>
                <a:cubicBezTo>
                  <a:pt x="0" y="1268"/>
                  <a:pt x="417" y="298"/>
                  <a:pt x="417" y="298"/>
                </a:cubicBezTo>
                <a:close/>
              </a:path>
            </a:pathLst>
          </a:custGeom>
          <a:solidFill>
            <a:srgbClr val="0013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822BDC10-E0EB-D2A0-2E56-D3CBB2907448}"/>
              </a:ext>
            </a:extLst>
          </p:cNvPr>
          <p:cNvSpPr>
            <a:spLocks/>
          </p:cNvSpPr>
          <p:nvPr userDrawn="1"/>
        </p:nvSpPr>
        <p:spPr bwMode="auto">
          <a:xfrm>
            <a:off x="1527048" y="-34929"/>
            <a:ext cx="10698480" cy="6945771"/>
          </a:xfrm>
          <a:custGeom>
            <a:avLst/>
            <a:gdLst>
              <a:gd name="T0" fmla="*/ 1146 w 3370"/>
              <a:gd name="T1" fmla="*/ 0 h 2161"/>
              <a:gd name="T2" fmla="*/ 705 w 3370"/>
              <a:gd name="T3" fmla="*/ 1933 h 2161"/>
              <a:gd name="T4" fmla="*/ 511 w 3370"/>
              <a:gd name="T5" fmla="*/ 1 h 2161"/>
              <a:gd name="T6" fmla="*/ 420 w 3370"/>
              <a:gd name="T7" fmla="*/ 1 h 2161"/>
              <a:gd name="T8" fmla="*/ 650 w 3370"/>
              <a:gd name="T9" fmla="*/ 1903 h 2161"/>
              <a:gd name="T10" fmla="*/ 888 w 3370"/>
              <a:gd name="T11" fmla="*/ 2161 h 2161"/>
              <a:gd name="T12" fmla="*/ 3370 w 3370"/>
              <a:gd name="T13" fmla="*/ 2161 h 2161"/>
              <a:gd name="T14" fmla="*/ 3370 w 3370"/>
              <a:gd name="T15" fmla="*/ 0 h 2161"/>
              <a:gd name="T16" fmla="*/ 1146 w 3370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70" h="2161">
                <a:moveTo>
                  <a:pt x="1146" y="0"/>
                </a:moveTo>
                <a:cubicBezTo>
                  <a:pt x="143" y="904"/>
                  <a:pt x="705" y="1933"/>
                  <a:pt x="705" y="1933"/>
                </a:cubicBezTo>
                <a:cubicBezTo>
                  <a:pt x="192" y="1139"/>
                  <a:pt x="296" y="464"/>
                  <a:pt x="511" y="1"/>
                </a:cubicBezTo>
                <a:cubicBezTo>
                  <a:pt x="512" y="0"/>
                  <a:pt x="420" y="1"/>
                  <a:pt x="420" y="1"/>
                </a:cubicBezTo>
                <a:cubicBezTo>
                  <a:pt x="0" y="1063"/>
                  <a:pt x="650" y="1903"/>
                  <a:pt x="650" y="1903"/>
                </a:cubicBezTo>
                <a:cubicBezTo>
                  <a:pt x="729" y="2000"/>
                  <a:pt x="808" y="2085"/>
                  <a:pt x="888" y="2161"/>
                </a:cubicBezTo>
                <a:cubicBezTo>
                  <a:pt x="3370" y="2161"/>
                  <a:pt x="3370" y="2161"/>
                  <a:pt x="3370" y="2161"/>
                </a:cubicBezTo>
                <a:cubicBezTo>
                  <a:pt x="3370" y="0"/>
                  <a:pt x="3370" y="0"/>
                  <a:pt x="3370" y="0"/>
                </a:cubicBezTo>
                <a:lnTo>
                  <a:pt x="1146" y="0"/>
                </a:lnTo>
                <a:close/>
              </a:path>
            </a:pathLst>
          </a:custGeom>
          <a:gradFill flip="none" rotWithShape="1">
            <a:gsLst>
              <a:gs pos="98000">
                <a:srgbClr val="0032A0"/>
              </a:gs>
              <a:gs pos="49000">
                <a:srgbClr val="00134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D23C360-945E-6231-223B-7638A10DAF14}"/>
              </a:ext>
            </a:extLst>
          </p:cNvPr>
          <p:cNvSpPr txBox="1">
            <a:spLocks/>
          </p:cNvSpPr>
          <p:nvPr userDrawn="1"/>
        </p:nvSpPr>
        <p:spPr>
          <a:xfrm>
            <a:off x="11494364" y="7079220"/>
            <a:ext cx="687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8C51FE-49D9-314D-9957-ABBF7DDE8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E9D919D5-6C0B-6BE0-DCD9-0FA57D987A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845" y="4523419"/>
            <a:ext cx="7356468" cy="996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[Presenter contact information]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9C39B95-CE3F-DA25-9EAE-602509671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845" y="2975408"/>
            <a:ext cx="8511289" cy="12557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Montserrat Medium" pitchFamily="2" charset="77"/>
              </a:rPr>
              <a:t>Questions?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E8910-E324-F7DC-7020-65A9D4C286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6313" y="331557"/>
            <a:ext cx="898014" cy="773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EDCFC-BC90-9E40-9165-217F92E4A437}"/>
              </a:ext>
            </a:extLst>
          </p:cNvPr>
          <p:cNvSpPr txBox="1"/>
          <p:nvPr userDrawn="1"/>
        </p:nvSpPr>
        <p:spPr>
          <a:xfrm>
            <a:off x="7942164" y="540887"/>
            <a:ext cx="27565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5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</a:t>
            </a:r>
          </a:p>
          <a:p>
            <a:pPr algn="r"/>
            <a:r>
              <a:rPr lang="en-US" sz="95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Administration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026964-583A-ACE8-DC28-D8ED373E6B5F}"/>
              </a:ext>
            </a:extLst>
          </p:cNvPr>
          <p:cNvCxnSpPr/>
          <p:nvPr userDrawn="1"/>
        </p:nvCxnSpPr>
        <p:spPr>
          <a:xfrm>
            <a:off x="10795000" y="331556"/>
            <a:ext cx="0" cy="7772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A02435-7001-5F5F-D2D0-87935E40F303}"/>
              </a:ext>
            </a:extLst>
          </p:cNvPr>
          <p:cNvSpPr txBox="1"/>
          <p:nvPr userDrawn="1"/>
        </p:nvSpPr>
        <p:spPr>
          <a:xfrm>
            <a:off x="8733895" y="6518468"/>
            <a:ext cx="3194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spc="70" dirty="0">
                <a:solidFill>
                  <a:srgbClr val="FFC247"/>
                </a:solidFill>
                <a:latin typeface="Orbitron Medium" pitchFamily="2" charset="0"/>
              </a:rPr>
              <a:t>NASA @ SC24</a:t>
            </a:r>
            <a:endParaRPr lang="en-US" sz="1400" dirty="0">
              <a:solidFill>
                <a:srgbClr val="FFC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167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400265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AD4F4-058A-3DA4-A516-DB5BE9496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FC21241-F58A-E38E-22F7-D1E8EECBDC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3300" y="4286250"/>
            <a:ext cx="5520702" cy="1714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99" y="4286250"/>
            <a:ext cx="5520702" cy="1714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825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2314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6950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5230741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ry, desk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15707" y="1154574"/>
            <a:ext cx="6631430" cy="414084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E50F0-56E5-29DB-1C93-96FF9CCE2C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8458" y="1061899"/>
            <a:ext cx="6807845" cy="4325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3C37C-0EEB-4EB4-9CD9-0F6C8EDAC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8458" y="5387583"/>
            <a:ext cx="6807845" cy="1205035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5CE5C54-FD38-1F00-81CD-D5D70D76B9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125" y="5811567"/>
            <a:ext cx="2481638" cy="190501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937C97A-CC53-576F-8842-808FCDDD07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1714500"/>
            <a:ext cx="2477765" cy="40226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D04B-F4E0-85B4-E4F9-D4F37A572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233616110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6 pers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99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999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7999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email.address@ibm.com</a:t>
            </a:r>
            <a:br>
              <a:rPr lang="en-US" dirty="0"/>
            </a:br>
            <a:r>
              <a:rPr lang="en-US" dirty="0"/>
              <a:t>+41 23 456 78 90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B6ED4B-4012-AC2F-1269-385D96505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8" y="288036"/>
            <a:ext cx="4280232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7340680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, 8 pers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FBB3AE2-C0F4-CEA5-231A-00670483DD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30" name="Picture Placeholder 7" descr="Place bio portrait here">
            <a:extLst>
              <a:ext uri="{FF2B5EF4-FFF2-40B4-BE49-F238E27FC236}">
                <a16:creationId xmlns:a16="http://schemas.microsoft.com/office/drawing/2014/main" id="{1F9257D5-1BC8-7EDC-BC6B-78C29474D9B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429929" y="414254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6" name="Picture Placeholder 7" descr="Place bio portrait here">
            <a:extLst>
              <a:ext uri="{FF2B5EF4-FFF2-40B4-BE49-F238E27FC236}">
                <a16:creationId xmlns:a16="http://schemas.microsoft.com/office/drawing/2014/main" id="{068E03CE-C21B-4C78-4C4F-47FF5018AFC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86679" y="414254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4" name="Picture Placeholder 7" descr="Place bio portrait here">
            <a:extLst>
              <a:ext uri="{FF2B5EF4-FFF2-40B4-BE49-F238E27FC236}">
                <a16:creationId xmlns:a16="http://schemas.microsoft.com/office/drawing/2014/main" id="{B2FF0B05-9CA3-AE1A-4A29-2C82BE3A132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30369" y="414254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6" name="Picture Placeholder 7" descr="Place bio portrait here">
            <a:extLst>
              <a:ext uri="{FF2B5EF4-FFF2-40B4-BE49-F238E27FC236}">
                <a16:creationId xmlns:a16="http://schemas.microsoft.com/office/drawing/2014/main" id="{627C4723-C6F3-FCD8-4B40-40E521E3262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93650" y="414254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8" name="Picture Placeholder 7" descr="Place bio portrait here">
            <a:extLst>
              <a:ext uri="{FF2B5EF4-FFF2-40B4-BE49-F238E27FC236}">
                <a16:creationId xmlns:a16="http://schemas.microsoft.com/office/drawing/2014/main" id="{A8F6B4D8-3190-7E75-707F-5BF188433FE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429929" y="1714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6" name="Picture Placeholder 7" descr="Place bio portrait here">
            <a:extLst>
              <a:ext uri="{FF2B5EF4-FFF2-40B4-BE49-F238E27FC236}">
                <a16:creationId xmlns:a16="http://schemas.microsoft.com/office/drawing/2014/main" id="{987278BF-863E-5404-3005-82BE785411E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386679" y="1714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9" name="Picture Placeholder 7" descr="Place bio portrait here">
            <a:extLst>
              <a:ext uri="{FF2B5EF4-FFF2-40B4-BE49-F238E27FC236}">
                <a16:creationId xmlns:a16="http://schemas.microsoft.com/office/drawing/2014/main" id="{533242D2-3D37-8191-BAAB-507A7EADD7B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330369" y="1714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3650" y="1714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E624659-5BD7-64AA-8069-9A58BC637A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29929" y="549878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50A75C8-C3EF-9BEF-3416-7FEFE4B9F1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86679" y="549878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611B9F7-1F31-90B4-D822-3F03A72856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30369" y="549878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7B14034-FAC0-3099-A366-06C5FD4020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649" y="549878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3ED7EBC-D697-59FA-778C-3B2B62A470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29929" y="307074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0796196-50CE-8556-7A85-9D3019B4FA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86679" y="307074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A5D6DD3-88F6-8BA7-6741-7AE427EACB2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30369" y="307074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649" y="3070746"/>
            <a:ext cx="2477765" cy="49958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844A2-87DB-3EA2-D768-26329F28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347528894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Table, only horizontal lines, header in bold, 24/28/36pt text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148DADF-5DFB-55A9-3199-36FBF0F1C3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3EF0-79D6-7D97-C5E2-969402AE70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999" y="4283171"/>
            <a:ext cx="2477765" cy="171519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Optional, </a:t>
            </a: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B6B288-1A87-52BA-FD0F-628839876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2473892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36/44/64pt headline</a:t>
            </a:r>
          </a:p>
        </p:txBody>
      </p:sp>
    </p:spTree>
    <p:extLst>
      <p:ext uri="{BB962C8B-B14F-4D97-AF65-F5344CB8AC3E}">
        <p14:creationId xmlns:p14="http://schemas.microsoft.com/office/powerpoint/2010/main" val="2597878264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, w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287999" y="1714500"/>
            <a:ext cx="11616701" cy="4286250"/>
          </a:xfrm>
        </p:spPr>
        <p:txBody>
          <a:bodyPr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Table, only horizontal lines, header in bold, 24/28/36pt text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148DADF-5DFB-55A9-3199-36FBF0F1C3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0DD1B97-DD3D-8C88-8A41-152C46C72B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27824" y="288925"/>
            <a:ext cx="2476178" cy="95690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Optional, </a:t>
            </a:r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F167C9-5757-B660-6CEF-9100E2FB61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62917856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/>
          <a:p>
            <a:r>
              <a:rPr lang="en-US"/>
              <a:t>Hands-on session GeoFMs / © 2025 IBM &amp; NASA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CC2FA21-066F-BA5E-3FD4-21850BA25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3316" y="6402118"/>
            <a:ext cx="5523781" cy="19077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 defTabSz="914507"/>
            <a:r>
              <a:rPr lang="en-US" dirty="0"/>
              <a:t>1 Source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31A43E6A-748A-B5A7-DFCE-90EA480FF4E1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3333316" y="1714500"/>
            <a:ext cx="8567416" cy="4283869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CH" dirty="0"/>
              <a:t>Chart, </a:t>
            </a:r>
            <a:br>
              <a:rPr lang="en-CH" dirty="0"/>
            </a:br>
            <a:r>
              <a:rPr lang="en-CH" dirty="0"/>
              <a:t>only black or white text, </a:t>
            </a:r>
            <a:br>
              <a:rPr lang="en-CH" dirty="0"/>
            </a:br>
            <a:r>
              <a:rPr lang="en-CH" dirty="0"/>
              <a:t>reduce bar width to ~1cm,</a:t>
            </a:r>
          </a:p>
          <a:p>
            <a:r>
              <a:rPr lang="en-CH" dirty="0"/>
              <a:t>remove axis if possible (clean look)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999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1pPr>
            <a:lvl2pPr marL="91422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2pPr>
            <a:lvl3pPr marL="182843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3pPr>
            <a:lvl4pPr marL="274265" indent="-91422">
              <a:spcBef>
                <a:spcPts val="0"/>
              </a:spcBef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24/28/36pt text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841047-31F8-421D-3332-D40AC80FB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288036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36/44/64/86pt headline</a:t>
            </a:r>
          </a:p>
        </p:txBody>
      </p:sp>
    </p:spTree>
    <p:extLst>
      <p:ext uri="{BB962C8B-B14F-4D97-AF65-F5344CB8AC3E}">
        <p14:creationId xmlns:p14="http://schemas.microsoft.com/office/powerpoint/2010/main" val="17133658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232004" y="3084230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592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15600" y="3554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32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9236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>
            <a:spLocks noGrp="1"/>
          </p:cNvSpPr>
          <p:nvPr>
            <p:ph type="title"/>
          </p:nvPr>
        </p:nvSpPr>
        <p:spPr>
          <a:xfrm>
            <a:off x="287998" y="288037"/>
            <a:ext cx="3711982" cy="953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2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87998" y="1714500"/>
            <a:ext cx="5049182" cy="4286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Text Placeholder 4"/>
          <p:cNvSpPr>
            <a:spLocks noGrp="1"/>
          </p:cNvSpPr>
          <p:nvPr>
            <p:ph type="body" sz="half" idx="21"/>
          </p:nvPr>
        </p:nvSpPr>
        <p:spPr>
          <a:xfrm>
            <a:off x="6380919" y="1714500"/>
            <a:ext cx="5047594" cy="4286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0080" y="6467475"/>
            <a:ext cx="134621" cy="1270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93204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title Slide">
  <p:cSld name="Plain 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9335" y="352500"/>
            <a:ext cx="10396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2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5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745672" y="1903144"/>
            <a:ext cx="0" cy="24932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77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003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50" Type="http://schemas.openxmlformats.org/officeDocument/2006/relationships/slideLayout" Target="../slideLayouts/slideLayout68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70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8" Type="http://schemas.openxmlformats.org/officeDocument/2006/relationships/slideLayout" Target="../slideLayouts/slideLayout26.xml"/><Relationship Id="rId51" Type="http://schemas.openxmlformats.org/officeDocument/2006/relationships/slideLayout" Target="../slideLayouts/slideLayout69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B78B14-3D2E-B44F-F73F-8D02C5B0E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73715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01D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1C2FE7-65A9-E17C-F989-8BBD0A4FA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8167" y="73715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1D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8C51FE-49D9-314D-9957-ABBF7DDE8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A9F3D76-3614-6BFC-407E-5BF5137DA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481" y="73715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1D5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9C25DB-D48A-D748-8626-04753F741DA7}" type="datetime1">
              <a:rPr lang="en-US" smtClean="0"/>
              <a:pPr/>
              <a:t>6/3/25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0FF04-1301-58F3-0B67-23475E5AFF75}"/>
              </a:ext>
            </a:extLst>
          </p:cNvPr>
          <p:cNvSpPr>
            <a:spLocks/>
          </p:cNvSpPr>
          <p:nvPr userDrawn="1"/>
        </p:nvSpPr>
        <p:spPr>
          <a:xfrm>
            <a:off x="-15384" y="-19396"/>
            <a:ext cx="12272942" cy="6931153"/>
          </a:xfrm>
          <a:prstGeom prst="rect">
            <a:avLst/>
          </a:prstGeom>
          <a:gradFill flip="none" rotWithShape="1">
            <a:gsLst>
              <a:gs pos="0">
                <a:srgbClr val="0032A0"/>
              </a:gs>
              <a:gs pos="67000">
                <a:srgbClr val="00134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A687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EC9136-C13A-8AA5-671F-AE243ABFAD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8431" y="-20777"/>
            <a:ext cx="4652702" cy="6931153"/>
            <a:chOff x="3308351" y="2371690"/>
            <a:chExt cx="2760662" cy="4110037"/>
          </a:xfrm>
          <a:gradFill flip="none" rotWithShape="1">
            <a:gsLst>
              <a:gs pos="0">
                <a:srgbClr val="E4002B"/>
              </a:gs>
              <a:gs pos="100000">
                <a:srgbClr val="E4002B">
                  <a:alpha val="50196"/>
                </a:srgbClr>
              </a:gs>
            </a:gsLst>
            <a:lin ang="10800000" scaled="1"/>
            <a:tileRect/>
          </a:gradFill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8D71F005-BF9F-AD30-026F-C5B727B09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4213" y="2375615"/>
              <a:ext cx="1574800" cy="3676650"/>
            </a:xfrm>
            <a:custGeom>
              <a:avLst/>
              <a:gdLst>
                <a:gd name="T0" fmla="*/ 239 w 828"/>
                <a:gd name="T1" fmla="*/ 1416 h 1936"/>
                <a:gd name="T2" fmla="*/ 387 w 828"/>
                <a:gd name="T3" fmla="*/ 1936 h 1936"/>
                <a:gd name="T4" fmla="*/ 127 w 828"/>
                <a:gd name="T5" fmla="*/ 1417 h 1936"/>
                <a:gd name="T6" fmla="*/ 239 w 828"/>
                <a:gd name="T7" fmla="*/ 1416 h 1936"/>
                <a:gd name="T8" fmla="*/ 273 w 828"/>
                <a:gd name="T9" fmla="*/ 883 h 1936"/>
                <a:gd name="T10" fmla="*/ 828 w 828"/>
                <a:gd name="T11" fmla="*/ 3 h 1936"/>
                <a:gd name="T12" fmla="*/ 195 w 828"/>
                <a:gd name="T13" fmla="*/ 0 h 1936"/>
                <a:gd name="T14" fmla="*/ 18 w 828"/>
                <a:gd name="T15" fmla="*/ 883 h 1936"/>
                <a:gd name="T16" fmla="*/ 273 w 828"/>
                <a:gd name="T17" fmla="*/ 883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8" h="1936">
                  <a:moveTo>
                    <a:pt x="239" y="1416"/>
                  </a:moveTo>
                  <a:cubicBezTo>
                    <a:pt x="273" y="1728"/>
                    <a:pt x="387" y="1936"/>
                    <a:pt x="387" y="1936"/>
                  </a:cubicBezTo>
                  <a:cubicBezTo>
                    <a:pt x="271" y="1756"/>
                    <a:pt x="186" y="1583"/>
                    <a:pt x="127" y="1417"/>
                  </a:cubicBezTo>
                  <a:lnTo>
                    <a:pt x="239" y="1416"/>
                  </a:lnTo>
                  <a:close/>
                  <a:moveTo>
                    <a:pt x="273" y="883"/>
                  </a:moveTo>
                  <a:cubicBezTo>
                    <a:pt x="342" y="603"/>
                    <a:pt x="503" y="296"/>
                    <a:pt x="828" y="3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82" y="241"/>
                    <a:pt x="0" y="540"/>
                    <a:pt x="18" y="883"/>
                  </a:cubicBezTo>
                  <a:lnTo>
                    <a:pt x="273" y="8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753B9837-DBD0-2D70-CE6C-5E7C541D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276" y="5254625"/>
              <a:ext cx="542925" cy="1223962"/>
            </a:xfrm>
            <a:custGeom>
              <a:avLst/>
              <a:gdLst>
                <a:gd name="T0" fmla="*/ 286 w 286"/>
                <a:gd name="T1" fmla="*/ 645 h 645"/>
                <a:gd name="T2" fmla="*/ 0 w 286"/>
                <a:gd name="T3" fmla="*/ 0 h 645"/>
                <a:gd name="T4" fmla="*/ 166 w 286"/>
                <a:gd name="T5" fmla="*/ 645 h 645"/>
                <a:gd name="T6" fmla="*/ 286 w 286"/>
                <a:gd name="T7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645">
                  <a:moveTo>
                    <a:pt x="286" y="645"/>
                  </a:moveTo>
                  <a:cubicBezTo>
                    <a:pt x="167" y="471"/>
                    <a:pt x="62" y="257"/>
                    <a:pt x="0" y="0"/>
                  </a:cubicBezTo>
                  <a:cubicBezTo>
                    <a:pt x="0" y="0"/>
                    <a:pt x="14" y="282"/>
                    <a:pt x="166" y="645"/>
                  </a:cubicBezTo>
                  <a:lnTo>
                    <a:pt x="286" y="6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43804CE-A567-0179-6636-F6F220C5AD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08351" y="2371690"/>
              <a:ext cx="2270125" cy="4110037"/>
            </a:xfrm>
            <a:custGeom>
              <a:avLst/>
              <a:gdLst>
                <a:gd name="T0" fmla="*/ 32 w 1193"/>
                <a:gd name="T1" fmla="*/ 1413 h 2162"/>
                <a:gd name="T2" fmla="*/ 361 w 1193"/>
                <a:gd name="T3" fmla="*/ 2161 h 2162"/>
                <a:gd name="T4" fmla="*/ 1193 w 1193"/>
                <a:gd name="T5" fmla="*/ 2161 h 2162"/>
                <a:gd name="T6" fmla="*/ 955 w 1193"/>
                <a:gd name="T7" fmla="*/ 1903 h 2162"/>
                <a:gd name="T8" fmla="*/ 704 w 1193"/>
                <a:gd name="T9" fmla="*/ 1413 h 2162"/>
                <a:gd name="T10" fmla="*/ 32 w 1193"/>
                <a:gd name="T11" fmla="*/ 1413 h 2162"/>
                <a:gd name="T12" fmla="*/ 0 w 1193"/>
                <a:gd name="T13" fmla="*/ 879 h 2162"/>
                <a:gd name="T14" fmla="*/ 126 w 1193"/>
                <a:gd name="T15" fmla="*/ 299 h 2162"/>
                <a:gd name="T16" fmla="*/ 275 w 1193"/>
                <a:gd name="T17" fmla="*/ 0 h 2162"/>
                <a:gd name="T18" fmla="*/ 725 w 1193"/>
                <a:gd name="T19" fmla="*/ 0 h 2162"/>
                <a:gd name="T20" fmla="*/ 590 w 1193"/>
                <a:gd name="T21" fmla="*/ 879 h 2162"/>
                <a:gd name="T22" fmla="*/ 0 w 1193"/>
                <a:gd name="T23" fmla="*/ 879 h 2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3" h="2162">
                  <a:moveTo>
                    <a:pt x="32" y="1413"/>
                  </a:moveTo>
                  <a:cubicBezTo>
                    <a:pt x="79" y="1653"/>
                    <a:pt x="178" y="1910"/>
                    <a:pt x="361" y="2161"/>
                  </a:cubicBezTo>
                  <a:cubicBezTo>
                    <a:pt x="362" y="2162"/>
                    <a:pt x="1193" y="2161"/>
                    <a:pt x="1193" y="2161"/>
                  </a:cubicBezTo>
                  <a:cubicBezTo>
                    <a:pt x="1113" y="2085"/>
                    <a:pt x="1034" y="2000"/>
                    <a:pt x="955" y="1903"/>
                  </a:cubicBezTo>
                  <a:cubicBezTo>
                    <a:pt x="955" y="1903"/>
                    <a:pt x="812" y="1718"/>
                    <a:pt x="704" y="1413"/>
                  </a:cubicBezTo>
                  <a:lnTo>
                    <a:pt x="32" y="1413"/>
                  </a:lnTo>
                  <a:close/>
                  <a:moveTo>
                    <a:pt x="0" y="879"/>
                  </a:moveTo>
                  <a:cubicBezTo>
                    <a:pt x="25" y="534"/>
                    <a:pt x="126" y="299"/>
                    <a:pt x="126" y="299"/>
                  </a:cubicBezTo>
                  <a:cubicBezTo>
                    <a:pt x="173" y="190"/>
                    <a:pt x="220" y="94"/>
                    <a:pt x="275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599" y="319"/>
                    <a:pt x="569" y="617"/>
                    <a:pt x="590" y="879"/>
                  </a:cubicBezTo>
                  <a:lnTo>
                    <a:pt x="0" y="8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366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bg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C9121FB-889C-F63D-BB06-5CBE8A387F6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169258" y="-168461"/>
            <a:ext cx="12532011" cy="7210647"/>
            <a:chOff x="-338561" y="-336921"/>
            <a:chExt cx="25067285" cy="14421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EEC346-CCC3-AB25-594C-C639E7C70881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566340" y="13838085"/>
              <a:ext cx="23237189" cy="246288"/>
              <a:chOff x="228600" y="5143500"/>
              <a:chExt cx="8688062" cy="1524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EB76CD0-E78E-E622-C451-8DE80B638ED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9859279-0C0D-4B67-4067-8A5F39608DF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00647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866A6D4-D98D-1B47-D0E9-EA73292E8D2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2191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6689679-056D-A867-77A4-F9633FFCA7D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43308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C71D164-DEB9-FE5A-9428-F4BE0775638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28582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83CBB5-310B-9882-99BA-45553763677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49979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760D86-CA43-DA84-3EB1-FF62C15F970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71243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103BAF-FC73-AE90-C815-B870418C1D7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56384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06233C-8587-86F0-E1A2-C572EF05410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7778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78AA47B-BF4C-5A08-8D9A-9A681E765D8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9931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7CFB644-E0E6-9FB0-7046-1B7C110F3A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884046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B869FB-D501-1E16-FCBE-D47420A5FD10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8561" y="581829"/>
              <a:ext cx="244566" cy="12555021"/>
              <a:chOff x="-109730" y="240859"/>
              <a:chExt cx="91440" cy="466134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95BBADF-0FB4-03E1-E52D-EEA16C1CF6A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6600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1B5F923-1354-C241-2F5D-451D7595999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129864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6474E3-5E7E-CA8C-2EBB-3704C2AB4C5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19356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23AAAA-B4D7-2C0A-94FE-11A5BD83CCE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25741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34E9AB0-03E5-4821-2A50-1DAA17AAF7CC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32064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59E248E-0064-7A5A-AE7F-170BF317EDD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393364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4024858-02D6-944D-238F-EF8030F555E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44787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9B8E7F-C94C-D62E-C888-C353AB628C5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24085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E9378A3-E21F-3198-296F-F7497F1529B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C01CBE3-2B4C-F59E-95CF-E05515FE6BD7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4484158" y="581829"/>
              <a:ext cx="244566" cy="12555021"/>
              <a:chOff x="-109730" y="240859"/>
              <a:chExt cx="91440" cy="466134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52641D2-F2DB-57B4-FF15-E07EE5EF75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6600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E871324-CDD3-AE19-F414-F6BFC0497B8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129864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F673CA9-44B8-163C-9B29-6FE730D0447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19356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F4296ED-C442-D5BC-A680-C88890A085D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25741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D6151CD-F899-5119-CD99-6B1713E4B003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32064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2F04E12-6809-E86B-29D6-E2262E78CF7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393364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1602E8F-3F6D-87E8-4468-C7C7BEFE399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44787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10B2280-FC6A-D2B5-4BB4-0D7EC960737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24085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2E6C4E2-C3C2-4E63-EFD6-362FECAC9F9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6045E1-CDA6-0310-B250-50BE84973312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566340" y="-336921"/>
              <a:ext cx="23237189" cy="246288"/>
              <a:chOff x="228600" y="5143500"/>
              <a:chExt cx="8688062" cy="1524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6EDB43-BB0B-1D4D-6ED0-8737F3DA4C1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2ACABF0-2EB3-3FCA-EA51-217F2BB4CED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00647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1807B9F-CF99-D9BC-1352-103937807A37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2191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4851FF2-4CD2-5D8C-C681-E2A9216EF9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243308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FC13C8F-C313-1C7A-7318-C4838D49676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28582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B6D55A1-58FB-4564-495D-7315FFAF5B0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49979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E86EFD0-4D11-C707-4824-FF81E950A87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471243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3475FA1-57F0-7556-5FAF-CBDA007D5DB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56384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3C52A70-C2B3-3B8A-49D9-94559C7E32F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7778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2290A82-35F1-0448-F7E5-7FC0298A470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699311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DF547AF-535B-0E05-B9AF-4DD601C55AB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 bwMode="auto">
              <a:xfrm rot="5400000" flipH="1">
                <a:off x="884046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69507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999" y="288036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63700"/>
            <a:ext cx="11293592" cy="4334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4125" y="6402118"/>
            <a:ext cx="2477765" cy="190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Hands-on session GeoFMs / © 2025 IBM &amp; NASA</a:t>
            </a:r>
          </a:p>
        </p:txBody>
      </p:sp>
    </p:spTree>
    <p:extLst>
      <p:ext uri="{BB962C8B-B14F-4D97-AF65-F5344CB8AC3E}">
        <p14:creationId xmlns:p14="http://schemas.microsoft.com/office/powerpoint/2010/main" val="528908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751" r:id="rId51"/>
    <p:sldLayoutId id="2147483752" r:id="rId52"/>
  </p:sldLayoutIdLst>
  <p:transition spd="med"/>
  <p:hf hdr="0" dt="0"/>
  <p:txStyles>
    <p:title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2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633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ibm-nasa-geospatial/hls_merra2_gppFlu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ibm-nasa-geospatia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412.02732" TargetMode="Externa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arxiv.org/pdf/2412.02732" TargetMode="External"/><Relationship Id="rId4" Type="http://schemas.openxmlformats.org/officeDocument/2006/relationships/hyperlink" Target="https://arxiv.org/pdf/2310.18660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A4E1A-A780-1237-BC0D-CF977EAE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323" y="2776654"/>
            <a:ext cx="8407448" cy="1179810"/>
          </a:xfrm>
        </p:spPr>
        <p:txBody>
          <a:bodyPr/>
          <a:lstStyle/>
          <a:p>
            <a:r>
              <a:rPr lang="en-US" sz="4000" dirty="0"/>
              <a:t>Prithvi EO- Generalist Geospatial Foundation Model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2BB58A3-3BF1-2F7E-FD49-8681FEC22C9A}"/>
              </a:ext>
            </a:extLst>
          </p:cNvPr>
          <p:cNvSpPr txBox="1">
            <a:spLocks/>
          </p:cNvSpPr>
          <p:nvPr/>
        </p:nvSpPr>
        <p:spPr>
          <a:xfrm>
            <a:off x="3587547" y="4289502"/>
            <a:ext cx="8407448" cy="117981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kern="1200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Dr. Sujit Roy</a:t>
            </a:r>
            <a:br>
              <a:rPr lang="en-US" sz="2000" dirty="0"/>
            </a:br>
            <a:r>
              <a:rPr lang="en-US" sz="2000" dirty="0"/>
              <a:t>Lead AI Researcher</a:t>
            </a:r>
            <a:br>
              <a:rPr lang="en-US" sz="2000" dirty="0"/>
            </a:br>
            <a:r>
              <a:rPr lang="en-US" sz="2000" dirty="0"/>
              <a:t>NASA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DAC0CC-0356-B6C4-B0B8-4B9F1282D15B}"/>
              </a:ext>
            </a:extLst>
          </p:cNvPr>
          <p:cNvSpPr/>
          <p:nvPr/>
        </p:nvSpPr>
        <p:spPr>
          <a:xfrm>
            <a:off x="10727473" y="6579220"/>
            <a:ext cx="1126273" cy="189570"/>
          </a:xfrm>
          <a:prstGeom prst="rect">
            <a:avLst/>
          </a:prstGeom>
          <a:solidFill>
            <a:srgbClr val="002B8E"/>
          </a:solidFill>
          <a:ln>
            <a:solidFill>
              <a:srgbClr val="002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3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5DA1E3-0D5E-9FE0-8EA6-CBE05652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2A0"/>
                </a:solidFill>
              </a:rPr>
              <a:t>Temporal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53A8E-D885-6F53-D66D-855A1536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8" y="1183012"/>
            <a:ext cx="5782735" cy="413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DE590-F3A0-DD6B-A9C2-6625E2F5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8" y="1329436"/>
            <a:ext cx="6121890" cy="399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B2ACE-8324-2E61-A20B-CADF743E92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739"/>
          <a:stretch>
            <a:fillRect/>
          </a:stretch>
        </p:blipFill>
        <p:spPr>
          <a:xfrm>
            <a:off x="2082800" y="5443897"/>
            <a:ext cx="719777" cy="740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55222-92A9-6574-4794-BC34A0B6A7EB}"/>
              </a:ext>
            </a:extLst>
          </p:cNvPr>
          <p:cNvSpPr txBox="1"/>
          <p:nvPr/>
        </p:nvSpPr>
        <p:spPr>
          <a:xfrm>
            <a:off x="2802577" y="5583178"/>
            <a:ext cx="307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Train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D4766-75C7-8234-002A-6C913C5162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174" r="45565"/>
          <a:stretch>
            <a:fillRect/>
          </a:stretch>
        </p:blipFill>
        <p:spPr>
          <a:xfrm>
            <a:off x="6313716" y="5443897"/>
            <a:ext cx="719778" cy="740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9EF58C-D48B-4F01-C408-060EAEE8CCF0}"/>
              </a:ext>
            </a:extLst>
          </p:cNvPr>
          <p:cNvSpPr txBox="1"/>
          <p:nvPr/>
        </p:nvSpPr>
        <p:spPr>
          <a:xfrm>
            <a:off x="6945086" y="5583177"/>
            <a:ext cx="331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Validation samples</a:t>
            </a:r>
          </a:p>
        </p:txBody>
      </p:sp>
    </p:spTree>
    <p:extLst>
      <p:ext uri="{BB962C8B-B14F-4D97-AF65-F5344CB8AC3E}">
        <p14:creationId xmlns:p14="http://schemas.microsoft.com/office/powerpoint/2010/main" val="271094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2FC1FF-CC87-E4D3-CB17-A28599066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80" y="555062"/>
            <a:ext cx="11434572" cy="973697"/>
          </a:xfrm>
        </p:spPr>
        <p:txBody>
          <a:bodyPr/>
          <a:lstStyle/>
          <a:p>
            <a:r>
              <a:rPr lang="en-US" dirty="0">
                <a:solidFill>
                  <a:srgbClr val="0032A0"/>
                </a:solidFill>
              </a:rPr>
              <a:t>Prithvi Training Architecture</a:t>
            </a:r>
            <a:br>
              <a:rPr lang="en-US" dirty="0">
                <a:solidFill>
                  <a:srgbClr val="0032A0"/>
                </a:solidFill>
              </a:rPr>
            </a:br>
            <a:r>
              <a:rPr lang="en-US" dirty="0">
                <a:solidFill>
                  <a:srgbClr val="0032A0"/>
                </a:solidFill>
              </a:rPr>
              <a:t>					        –Masked </a:t>
            </a:r>
            <a:r>
              <a:rPr lang="en-US" dirty="0" err="1">
                <a:solidFill>
                  <a:srgbClr val="0032A0"/>
                </a:solidFill>
              </a:rPr>
              <a:t>AutoEncoder</a:t>
            </a:r>
            <a:r>
              <a:rPr lang="en-US" dirty="0">
                <a:solidFill>
                  <a:srgbClr val="0032A0"/>
                </a:solidFill>
              </a:rPr>
              <a:t>(MAE)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3D90E20-88D6-53AC-33F9-78B054E08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2" y="1851370"/>
            <a:ext cx="11815255" cy="4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0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3C0A1A-224B-55EC-46B7-90EEEC8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11" y="449097"/>
            <a:ext cx="4587452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Prithvi Pretraining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9677E-077E-44FB-A888-1EFE0CCBC9C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0311" y="1200152"/>
            <a:ext cx="11231141" cy="49864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Montserrat" pitchFamily="2" charset="77"/>
              </a:rPr>
              <a:t>Data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Montserrat" pitchFamily="2" charset="77"/>
              </a:rPr>
              <a:t>3000+ tiles covering about 60% of all urban regions globally 2015 - 2023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Montserrat" pitchFamily="2" charset="77"/>
              </a:rPr>
              <a:t>4.2 million samples for training (sample size: 224 x 224 x 6 x 3)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Montserrat" pitchFamily="2" charset="77"/>
              </a:rPr>
              <a:t>45,568 samples for validation</a:t>
            </a:r>
            <a:br>
              <a:rPr lang="en-US" sz="1800" dirty="0">
                <a:latin typeface="Montserrat" pitchFamily="2" charset="77"/>
              </a:rPr>
            </a:br>
            <a:r>
              <a:rPr lang="en-US" sz="2400" dirty="0">
                <a:latin typeface="Montserrat" pitchFamily="2" charset="77"/>
              </a:rPr>
              <a:t> </a:t>
            </a:r>
            <a:endParaRPr lang="en-US" sz="1800" dirty="0">
              <a:latin typeface="Montserrat" pitchFamily="2" charset="77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Montserrat" pitchFamily="2" charset="77"/>
              </a:rPr>
              <a:t>Training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Montserrat" pitchFamily="2" charset="77"/>
              </a:rPr>
              <a:t>A100 GPU with 40 GB memory, 4 GPUs per node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Montserrat" pitchFamily="2" charset="77"/>
              </a:rPr>
              <a:t>Pretraining: 80 GPUs (20 nodes), ran for about 11 days</a:t>
            </a:r>
            <a:br>
              <a:rPr lang="en-US" sz="1800" dirty="0">
                <a:latin typeface="Montserrat" pitchFamily="2" charset="77"/>
              </a:rPr>
            </a:br>
            <a:r>
              <a:rPr lang="en-US" sz="2400" dirty="0">
                <a:latin typeface="Montserrat" pitchFamily="2" charset="77"/>
              </a:rPr>
              <a:t> </a:t>
            </a:r>
            <a:endParaRPr lang="en-US" sz="1800" dirty="0">
              <a:latin typeface="Montserrat" pitchFamily="2" charset="77"/>
            </a:endParaRPr>
          </a:p>
          <a:p>
            <a:pPr marL="9525" indent="0">
              <a:spcAft>
                <a:spcPts val="600"/>
              </a:spcAft>
              <a:buNone/>
            </a:pPr>
            <a:r>
              <a:rPr lang="en-US" sz="2400" dirty="0">
                <a:latin typeface="Montserrat" pitchFamily="2" charset="77"/>
              </a:rPr>
              <a:t>The pretrained models with </a:t>
            </a:r>
            <a:r>
              <a:rPr lang="en-US" sz="2400" dirty="0">
                <a:solidFill>
                  <a:srgbClr val="0032A0"/>
                </a:solidFill>
                <a:latin typeface="Montserrat" pitchFamily="2" charset="77"/>
              </a:rPr>
              <a:t>300M</a:t>
            </a:r>
            <a:r>
              <a:rPr lang="en-US" sz="2400" dirty="0">
                <a:latin typeface="Montserrat" pitchFamily="2" charset="77"/>
              </a:rPr>
              <a:t> and </a:t>
            </a:r>
            <a:r>
              <a:rPr lang="en-US" sz="2400" dirty="0">
                <a:solidFill>
                  <a:srgbClr val="0032A0"/>
                </a:solidFill>
                <a:latin typeface="Montserrat" pitchFamily="2" charset="77"/>
              </a:rPr>
              <a:t>600M</a:t>
            </a:r>
            <a:r>
              <a:rPr lang="en-US" sz="2400" dirty="0">
                <a:latin typeface="Montserrat" pitchFamily="2" charset="77"/>
              </a:rPr>
              <a:t> parameters are available on 🤗</a:t>
            </a:r>
            <a:endParaRPr lang="en-US" sz="2400" dirty="0">
              <a:solidFill>
                <a:srgbClr val="C00000"/>
              </a:solidFill>
              <a:latin typeface="Montserrat" pitchFamily="2" charset="77"/>
            </a:endParaRPr>
          </a:p>
          <a:p>
            <a:pPr marL="9525" indent="0">
              <a:spcAft>
                <a:spcPts val="600"/>
              </a:spcAft>
              <a:buNone/>
            </a:pPr>
            <a:r>
              <a:rPr lang="en-US" sz="2400" dirty="0">
                <a:solidFill>
                  <a:srgbClr val="002B8E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https://huggingface.co/datasets/ibm-nasa-geospatial</a:t>
            </a:r>
            <a:r>
              <a:rPr lang="en-US" sz="2400" dirty="0">
                <a:solidFill>
                  <a:srgbClr val="002B8E"/>
                </a:solidFill>
                <a:latin typeface="Montserrat" pitchFamily="2" charset="77"/>
              </a:rPr>
              <a:t> </a:t>
            </a:r>
            <a:endParaRPr lang="en-US" sz="2400" dirty="0">
              <a:solidFill>
                <a:srgbClr val="002B8E"/>
              </a:solidFill>
              <a:highlight>
                <a:srgbClr val="FFFF00"/>
              </a:highligh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39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0DB0B9-59C2-499A-3C43-2E52EE150293}"/>
              </a:ext>
            </a:extLst>
          </p:cNvPr>
          <p:cNvSpPr txBox="1"/>
          <p:nvPr/>
        </p:nvSpPr>
        <p:spPr>
          <a:xfrm>
            <a:off x="7788108" y="1641093"/>
            <a:ext cx="414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2A0"/>
                </a:solidFill>
                <a:latin typeface="Montserrat" pitchFamily="2" charset="77"/>
                <a:ea typeface="Ayuthaya" pitchFamily="2" charset="-34"/>
                <a:cs typeface="Al Bayan" pitchFamily="2" charset="-78"/>
              </a:rPr>
              <a:t>Training Time &amp; Compute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A9967-FE96-019B-9128-2C853183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6" t="1420" r="1176" b="1420"/>
          <a:stretch/>
        </p:blipFill>
        <p:spPr>
          <a:xfrm>
            <a:off x="34288" y="485776"/>
            <a:ext cx="7589520" cy="59436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5C091F-50BA-D4F7-1DAE-3D2DB315D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59187"/>
              </p:ext>
            </p:extLst>
          </p:nvPr>
        </p:nvGraphicFramePr>
        <p:xfrm>
          <a:off x="7687055" y="2488194"/>
          <a:ext cx="4347792" cy="18816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75980">
                  <a:extLst>
                    <a:ext uri="{9D8B030D-6E8A-4147-A177-3AD203B41FA5}">
                      <a16:colId xmlns:a16="http://schemas.microsoft.com/office/drawing/2014/main" val="2207137363"/>
                    </a:ext>
                  </a:extLst>
                </a:gridCol>
                <a:gridCol w="1703228">
                  <a:extLst>
                    <a:ext uri="{9D8B030D-6E8A-4147-A177-3AD203B41FA5}">
                      <a16:colId xmlns:a16="http://schemas.microsoft.com/office/drawing/2014/main" val="277632032"/>
                    </a:ext>
                  </a:extLst>
                </a:gridCol>
                <a:gridCol w="1368584">
                  <a:extLst>
                    <a:ext uri="{9D8B030D-6E8A-4147-A177-3AD203B41FA5}">
                      <a16:colId xmlns:a16="http://schemas.microsoft.com/office/drawing/2014/main" val="3414189968"/>
                    </a:ext>
                  </a:extLst>
                </a:gridCol>
              </a:tblGrid>
              <a:tr h="60682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32A0"/>
                          </a:solidFill>
                          <a:latin typeface="Montserrat" pitchFamily="2" charset="77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32A0"/>
                          </a:solidFill>
                          <a:latin typeface="Montserrat" pitchFamily="2" charset="7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32A0"/>
                          </a:solidFill>
                          <a:latin typeface="Montserrat" pitchFamily="2" charset="77"/>
                        </a:rPr>
                        <a:t>Nvidia A100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246734"/>
                  </a:ext>
                </a:extLst>
              </a:tr>
              <a:tr h="5902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Prithvi-L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~11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80 GPUs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573314"/>
                  </a:ext>
                </a:extLst>
              </a:tr>
              <a:tr h="5902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Prithvi-H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~10 days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ontserrat" pitchFamily="2" charset="77"/>
                        </a:rPr>
                        <a:t>240 GPUs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805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49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458A33B-52A8-C07A-DA94-486F3192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7" y="581926"/>
            <a:ext cx="11659830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Downstream Applications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5AE764-FCE3-6A78-495F-F5B25465F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96780" y="1403207"/>
            <a:ext cx="8561558" cy="3577903"/>
          </a:xfrm>
        </p:spPr>
        <p:txBody>
          <a:bodyPr/>
          <a:lstStyle/>
          <a:p>
            <a:pPr marL="457200" indent="-457200"/>
            <a:r>
              <a:rPr lang="en-US" sz="2400" dirty="0">
                <a:latin typeface="Montserrat" pitchFamily="2" charset="77"/>
              </a:rPr>
              <a:t>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itchFamily="2" charset="77"/>
              </a:rPr>
              <a:t>Burn scar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itchFamily="2" charset="77"/>
              </a:rPr>
              <a:t>Flood water delineation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itchFamily="2" charset="77"/>
              </a:rPr>
              <a:t>Landslide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itchFamily="2" charset="77"/>
              </a:rPr>
              <a:t>Crop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itchFamily="2" charset="77"/>
              </a:rPr>
              <a:t>Burn intensity</a:t>
            </a:r>
            <a:br>
              <a:rPr lang="en-US" sz="1800" dirty="0">
                <a:latin typeface="Montserrat" pitchFamily="2" charset="77"/>
              </a:rPr>
            </a:br>
            <a:r>
              <a:rPr lang="en-US" sz="2400" dirty="0">
                <a:latin typeface="Montserrat" pitchFamily="2" charset="77"/>
              </a:rPr>
              <a:t> </a:t>
            </a:r>
            <a:endParaRPr lang="en-US" sz="1800" dirty="0">
              <a:latin typeface="Montserrat" pitchFamily="2" charset="77"/>
            </a:endParaRPr>
          </a:p>
          <a:p>
            <a:pPr marL="457200" indent="-457200"/>
            <a:r>
              <a:rPr lang="en-US" sz="2400" dirty="0">
                <a:latin typeface="Montserrat" pitchFamily="2" charset="77"/>
              </a:rPr>
              <a:t>Regression: GPP flux / eddy covariance</a:t>
            </a:r>
            <a:br>
              <a:rPr lang="en-US" sz="2400" dirty="0">
                <a:latin typeface="Montserrat" pitchFamily="2" charset="77"/>
              </a:rPr>
            </a:br>
            <a:endParaRPr lang="en-US" sz="2400" dirty="0">
              <a:latin typeface="Montserrat" pitchFamily="2" charset="77"/>
            </a:endParaRPr>
          </a:p>
          <a:p>
            <a:pPr marL="457200" indent="-457200"/>
            <a:r>
              <a:rPr lang="en-US" sz="2400" dirty="0">
                <a:latin typeface="Montserrat" pitchFamily="2" charset="77"/>
              </a:rPr>
              <a:t>Generative: Cloud gap imputation</a:t>
            </a:r>
          </a:p>
        </p:txBody>
      </p:sp>
      <p:sp>
        <p:nvSpPr>
          <p:cNvPr id="523" name="Google Shape;523;p29"/>
          <p:cNvSpPr txBox="1">
            <a:spLocks noGrp="1"/>
          </p:cNvSpPr>
          <p:nvPr>
            <p:ph type="sldNum" idx="4294967295"/>
          </p:nvPr>
        </p:nvSpPr>
        <p:spPr>
          <a:xfrm>
            <a:off x="12130088" y="13060363"/>
            <a:ext cx="61912" cy="123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25000" lnSpcReduction="20000"/>
          </a:bodyPr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14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6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004D89-ECCC-4502-DFDE-031832E63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2444" r="4101" b="6327"/>
          <a:stretch/>
        </p:blipFill>
        <p:spPr bwMode="auto">
          <a:xfrm>
            <a:off x="827378" y="1089757"/>
            <a:ext cx="10936447" cy="53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C849D4-18D4-7998-8B7E-A77296D5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0032A0"/>
                </a:solidFill>
              </a:rPr>
              <a:t>Prithvi Finetuning for Burn Scar, Flood Mapping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E8CC3-BEAD-2F25-03B5-9DE0DC94B6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85" y="1346888"/>
            <a:ext cx="8349278" cy="830997"/>
          </a:xfrm>
        </p:spPr>
        <p:txBody>
          <a:bodyPr/>
          <a:lstStyle/>
          <a:p>
            <a:pPr marL="9525" indent="0" rtl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Data:</a:t>
            </a:r>
            <a:r>
              <a:rPr lang="en-US" sz="2400" dirty="0">
                <a:solidFill>
                  <a:srgbClr val="000000"/>
                </a:solidFill>
                <a:latin typeface="Montserrat" pitchFamily="2" charset="77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Single timestep HLS images (30m), with binary class labels </a:t>
            </a:r>
          </a:p>
        </p:txBody>
      </p:sp>
    </p:spTree>
    <p:extLst>
      <p:ext uri="{BB962C8B-B14F-4D97-AF65-F5344CB8AC3E}">
        <p14:creationId xmlns:p14="http://schemas.microsoft.com/office/powerpoint/2010/main" val="7364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27E-8728-47F9-9FDD-73D8F4E5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77EB4-44EB-D00B-1B36-94941CCD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53" y="553350"/>
            <a:ext cx="11659830" cy="5078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32A0"/>
                </a:solidFill>
              </a:rPr>
              <a:t>Prithvi Finetuning for Crop Classification, Burn Intensity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9D72DE-AF4D-5216-E4C7-D2BB89872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5105" r="4353" b="5293"/>
          <a:stretch/>
        </p:blipFill>
        <p:spPr bwMode="auto">
          <a:xfrm>
            <a:off x="152607" y="1571622"/>
            <a:ext cx="11861067" cy="476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458DAD-563D-9D85-DDD8-09AC6DE79F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6085" y="1355978"/>
            <a:ext cx="9531058" cy="615326"/>
          </a:xfrm>
        </p:spPr>
        <p:txBody>
          <a:bodyPr/>
          <a:lstStyle/>
          <a:p>
            <a:pPr marL="9525" indent="0" rtl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Data:</a:t>
            </a:r>
            <a:r>
              <a:rPr lang="en-US" sz="2400" dirty="0">
                <a:solidFill>
                  <a:srgbClr val="000000"/>
                </a:solidFill>
                <a:latin typeface="Montserrat" pitchFamily="2" charset="77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tserrat" pitchFamily="2" charset="77"/>
              </a:rPr>
              <a:t>3-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timesteps HLS images (30m), with </a:t>
            </a:r>
            <a:r>
              <a:rPr lang="en-US" sz="2400" dirty="0">
                <a:solidFill>
                  <a:srgbClr val="000000"/>
                </a:solidFill>
                <a:latin typeface="Montserrat" pitchFamily="2" charset="77"/>
              </a:rPr>
              <a:t>multi-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class labels </a:t>
            </a:r>
            <a:endParaRPr lang="en-US" sz="2000" b="0" dirty="0"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78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B3653ED-CD05-70D4-FC2C-327F8DF0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5" y="1988006"/>
            <a:ext cx="5523781" cy="42654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C9CA53-CBBA-2D2B-BF8F-97839D1C9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64" y="1988006"/>
            <a:ext cx="5553703" cy="41970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66DB4-BA18-37D5-65C4-6D2985A1F6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914507"/>
            <a:r>
              <a:rPr lang="en-US" dirty="0">
                <a:solidFill>
                  <a:srgbClr val="000000"/>
                </a:solidFill>
                <a:latin typeface="Montserrat" pitchFamily="2" charset="77"/>
              </a:rPr>
              <a:t>Hands-on session GeoFMs / © 2025 IBM &amp; NASA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88771-C122-9BDC-860B-1D481FC19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9747" y="3203953"/>
            <a:ext cx="121828" cy="123111"/>
          </a:xfrm>
        </p:spPr>
        <p:txBody>
          <a:bodyPr/>
          <a:lstStyle/>
          <a:p>
            <a:pPr defTabSz="914507"/>
            <a:fld id="{86CB4B4D-7CA3-9044-876B-883B54F8677D}" type="slidenum">
              <a:rPr lang="en-US">
                <a:solidFill>
                  <a:srgbClr val="000000"/>
                </a:solidFill>
              </a:rPr>
              <a:pPr defTabSz="914507"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C6CEAC-F546-CAE9-D436-0BA25380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445"/>
            <a:ext cx="10630750" cy="953170"/>
          </a:xfrm>
        </p:spPr>
        <p:txBody>
          <a:bodyPr/>
          <a:lstStyle/>
          <a:p>
            <a:r>
              <a:rPr lang="en-CH" dirty="0">
                <a:solidFill>
                  <a:srgbClr val="0032A0"/>
                </a:solidFill>
                <a:latin typeface="Montserrat" pitchFamily="2" charset="77"/>
              </a:rPr>
              <a:t>Prithvi EO 2.0 </a:t>
            </a:r>
            <a:r>
              <a:rPr lang="en-CH">
                <a:solidFill>
                  <a:srgbClr val="0032A0"/>
                </a:solidFill>
                <a:latin typeface="Montserrat" pitchFamily="2" charset="77"/>
              </a:rPr>
              <a:t>– Data and </a:t>
            </a:r>
            <a:r>
              <a:rPr lang="en-US" dirty="0">
                <a:solidFill>
                  <a:srgbClr val="0032A0"/>
                </a:solidFill>
                <a:latin typeface="Montserrat" pitchFamily="2" charset="77"/>
              </a:rPr>
              <a:t>M</a:t>
            </a:r>
            <a:r>
              <a:rPr lang="en-CH">
                <a:solidFill>
                  <a:srgbClr val="0032A0"/>
                </a:solidFill>
                <a:latin typeface="Montserrat" pitchFamily="2" charset="77"/>
              </a:rPr>
              <a:t>odel </a:t>
            </a:r>
            <a:r>
              <a:rPr lang="en-US" dirty="0">
                <a:solidFill>
                  <a:srgbClr val="0032A0"/>
                </a:solidFill>
                <a:latin typeface="Montserrat" pitchFamily="2" charset="77"/>
              </a:rPr>
              <a:t>S</a:t>
            </a:r>
            <a:r>
              <a:rPr lang="en-CH">
                <a:solidFill>
                  <a:srgbClr val="0032A0"/>
                </a:solidFill>
                <a:latin typeface="Montserrat" pitchFamily="2" charset="77"/>
              </a:rPr>
              <a:t>caling </a:t>
            </a:r>
            <a:r>
              <a:rPr lang="en-US" dirty="0">
                <a:solidFill>
                  <a:srgbClr val="0032A0"/>
                </a:solidFill>
                <a:latin typeface="Montserrat" pitchFamily="2" charset="77"/>
              </a:rPr>
              <a:t>M</a:t>
            </a:r>
            <a:r>
              <a:rPr lang="en-CH">
                <a:solidFill>
                  <a:srgbClr val="0032A0"/>
                </a:solidFill>
                <a:latin typeface="Montserrat" pitchFamily="2" charset="77"/>
              </a:rPr>
              <a:t>atters </a:t>
            </a:r>
            <a:endParaRPr lang="en-CH" dirty="0">
              <a:solidFill>
                <a:srgbClr val="0032A0"/>
              </a:solidFill>
              <a:latin typeface="Montserrat" pitchFamily="2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4CE51CF-2E4D-92AB-FEE0-83B924928505}"/>
              </a:ext>
            </a:extLst>
          </p:cNvPr>
          <p:cNvSpPr/>
          <p:nvPr/>
        </p:nvSpPr>
        <p:spPr bwMode="auto">
          <a:xfrm>
            <a:off x="10418165" y="2830699"/>
            <a:ext cx="261697" cy="672655"/>
          </a:xfrm>
          <a:custGeom>
            <a:avLst/>
            <a:gdLst>
              <a:gd name="connsiteX0" fmla="*/ 24427543 w 24427543"/>
              <a:gd name="connsiteY0" fmla="*/ 13689874 h 13689874"/>
              <a:gd name="connsiteX1" fmla="*/ 24427543 w 24427543"/>
              <a:gd name="connsiteY1" fmla="*/ 0 h 13689874"/>
              <a:gd name="connsiteX2" fmla="*/ 0 w 24427543"/>
              <a:gd name="connsiteY2" fmla="*/ 0 h 13689874"/>
              <a:gd name="connsiteX3" fmla="*/ 0 w 24427543"/>
              <a:gd name="connsiteY3" fmla="*/ 13689874 h 13689874"/>
              <a:gd name="connsiteX0" fmla="*/ 24427543 w 24427543"/>
              <a:gd name="connsiteY0" fmla="*/ 38797506 h 38797506"/>
              <a:gd name="connsiteX1" fmla="*/ 24427543 w 24427543"/>
              <a:gd name="connsiteY1" fmla="*/ 0 h 38797506"/>
              <a:gd name="connsiteX2" fmla="*/ 0 w 24427543"/>
              <a:gd name="connsiteY2" fmla="*/ 0 h 38797506"/>
              <a:gd name="connsiteX3" fmla="*/ 0 w 24427543"/>
              <a:gd name="connsiteY3" fmla="*/ 13689874 h 38797506"/>
              <a:gd name="connsiteX0" fmla="*/ 25062013 w 25062013"/>
              <a:gd name="connsiteY0" fmla="*/ 32681554 h 32681554"/>
              <a:gd name="connsiteX1" fmla="*/ 24427543 w 25062013"/>
              <a:gd name="connsiteY1" fmla="*/ 0 h 32681554"/>
              <a:gd name="connsiteX2" fmla="*/ 0 w 25062013"/>
              <a:gd name="connsiteY2" fmla="*/ 0 h 32681554"/>
              <a:gd name="connsiteX3" fmla="*/ 0 w 25062013"/>
              <a:gd name="connsiteY3" fmla="*/ 13689874 h 3268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62013" h="32681554">
                <a:moveTo>
                  <a:pt x="25062013" y="32681554"/>
                </a:moveTo>
                <a:lnTo>
                  <a:pt x="24427543" y="0"/>
                </a:lnTo>
                <a:lnTo>
                  <a:pt x="0" y="0"/>
                </a:lnTo>
                <a:lnTo>
                  <a:pt x="0" y="13689874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507"/>
            <a:endParaRPr lang="en-CH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10675-B25D-088D-4FF0-B4B03CB1EF4B}"/>
              </a:ext>
            </a:extLst>
          </p:cNvPr>
          <p:cNvSpPr txBox="1"/>
          <p:nvPr/>
        </p:nvSpPr>
        <p:spPr>
          <a:xfrm>
            <a:off x="10754321" y="2689432"/>
            <a:ext cx="536643" cy="300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218956">
              <a:spcBef>
                <a:spcPts val="1450"/>
              </a:spcBef>
              <a:buSzPct val="100000"/>
            </a:pPr>
            <a:r>
              <a:rPr lang="en-CH" kern="0" dirty="0">
                <a:solidFill>
                  <a:srgbClr val="A56EFF"/>
                </a:solidFill>
                <a:latin typeface="IBM Plex Sans Light"/>
                <a:sym typeface="IBM Plex Sans Light"/>
              </a:rPr>
              <a:t>+2%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B1522-8EB1-01DD-149E-B410F9100CBA}"/>
              </a:ext>
            </a:extLst>
          </p:cNvPr>
          <p:cNvSpPr txBox="1"/>
          <p:nvPr/>
        </p:nvSpPr>
        <p:spPr>
          <a:xfrm>
            <a:off x="1489413" y="1736115"/>
            <a:ext cx="3687805" cy="3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ctr" defTabSz="1218956">
              <a:spcBef>
                <a:spcPts val="1450"/>
              </a:spcBef>
              <a:buSzPct val="100000"/>
            </a:pPr>
            <a:r>
              <a:rPr lang="en-CH" kern="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GEO-Bench</a:t>
            </a:r>
            <a:r>
              <a:rPr lang="en-CH" kern="0" baseline="3000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1</a:t>
            </a:r>
            <a:r>
              <a:rPr lang="en-CH" kern="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 classification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47C09-DBBD-A46C-3AC6-A896ED2DF49F}"/>
              </a:ext>
            </a:extLst>
          </p:cNvPr>
          <p:cNvSpPr txBox="1"/>
          <p:nvPr/>
        </p:nvSpPr>
        <p:spPr>
          <a:xfrm>
            <a:off x="7414539" y="1732993"/>
            <a:ext cx="3740660" cy="315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ctr" defTabSz="1218956">
              <a:spcBef>
                <a:spcPts val="1450"/>
              </a:spcBef>
              <a:buSzPct val="100000"/>
            </a:pPr>
            <a:r>
              <a:rPr lang="en-CH" kern="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GEO-Bench</a:t>
            </a:r>
            <a:r>
              <a:rPr lang="en-CH" kern="0" baseline="3000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1</a:t>
            </a:r>
            <a:r>
              <a:rPr lang="en-CH" kern="0" dirty="0">
                <a:solidFill>
                  <a:srgbClr val="000000"/>
                </a:solidFill>
                <a:latin typeface="Montserrat" pitchFamily="2" charset="77"/>
                <a:sym typeface="IBM Plex Sans Light"/>
              </a:rPr>
              <a:t> segmentation tasks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86FF2C2-199E-2E27-C817-FE8A075E9AC9}"/>
              </a:ext>
            </a:extLst>
          </p:cNvPr>
          <p:cNvSpPr/>
          <p:nvPr/>
        </p:nvSpPr>
        <p:spPr bwMode="auto">
          <a:xfrm>
            <a:off x="7817765" y="2197009"/>
            <a:ext cx="2491085" cy="911163"/>
          </a:xfrm>
          <a:custGeom>
            <a:avLst/>
            <a:gdLst>
              <a:gd name="connsiteX0" fmla="*/ 24427543 w 24427543"/>
              <a:gd name="connsiteY0" fmla="*/ 13689874 h 13689874"/>
              <a:gd name="connsiteX1" fmla="*/ 24427543 w 24427543"/>
              <a:gd name="connsiteY1" fmla="*/ 0 h 13689874"/>
              <a:gd name="connsiteX2" fmla="*/ 0 w 24427543"/>
              <a:gd name="connsiteY2" fmla="*/ 0 h 13689874"/>
              <a:gd name="connsiteX3" fmla="*/ 0 w 24427543"/>
              <a:gd name="connsiteY3" fmla="*/ 13689874 h 13689874"/>
              <a:gd name="connsiteX0" fmla="*/ 24427543 w 24427543"/>
              <a:gd name="connsiteY0" fmla="*/ 38797506 h 38797506"/>
              <a:gd name="connsiteX1" fmla="*/ 24427543 w 24427543"/>
              <a:gd name="connsiteY1" fmla="*/ 0 h 38797506"/>
              <a:gd name="connsiteX2" fmla="*/ 0 w 24427543"/>
              <a:gd name="connsiteY2" fmla="*/ 0 h 38797506"/>
              <a:gd name="connsiteX3" fmla="*/ 0 w 24427543"/>
              <a:gd name="connsiteY3" fmla="*/ 13689874 h 38797506"/>
              <a:gd name="connsiteX0" fmla="*/ 24427543 w 24427543"/>
              <a:gd name="connsiteY0" fmla="*/ 32037778 h 32037778"/>
              <a:gd name="connsiteX1" fmla="*/ 24427543 w 24427543"/>
              <a:gd name="connsiteY1" fmla="*/ 0 h 32037778"/>
              <a:gd name="connsiteX2" fmla="*/ 0 w 24427543"/>
              <a:gd name="connsiteY2" fmla="*/ 0 h 32037778"/>
              <a:gd name="connsiteX3" fmla="*/ 0 w 24427543"/>
              <a:gd name="connsiteY3" fmla="*/ 13689874 h 32037778"/>
              <a:gd name="connsiteX0" fmla="*/ 24492893 w 24492893"/>
              <a:gd name="connsiteY0" fmla="*/ 44269682 h 44269682"/>
              <a:gd name="connsiteX1" fmla="*/ 24427543 w 24492893"/>
              <a:gd name="connsiteY1" fmla="*/ 0 h 44269682"/>
              <a:gd name="connsiteX2" fmla="*/ 0 w 24492893"/>
              <a:gd name="connsiteY2" fmla="*/ 0 h 44269682"/>
              <a:gd name="connsiteX3" fmla="*/ 0 w 24492893"/>
              <a:gd name="connsiteY3" fmla="*/ 13689874 h 4426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2893" h="44269682">
                <a:moveTo>
                  <a:pt x="24492893" y="44269682"/>
                </a:moveTo>
                <a:cubicBezTo>
                  <a:pt x="24471110" y="29513121"/>
                  <a:pt x="24449326" y="14756561"/>
                  <a:pt x="24427543" y="0"/>
                </a:cubicBezTo>
                <a:lnTo>
                  <a:pt x="0" y="0"/>
                </a:lnTo>
                <a:lnTo>
                  <a:pt x="0" y="13689874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507"/>
            <a:endParaRPr lang="en-CH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C4306-F14F-8AC8-D5F7-C9E306731394}"/>
              </a:ext>
            </a:extLst>
          </p:cNvPr>
          <p:cNvSpPr txBox="1"/>
          <p:nvPr/>
        </p:nvSpPr>
        <p:spPr>
          <a:xfrm>
            <a:off x="10382106" y="2067116"/>
            <a:ext cx="536643" cy="300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218956">
              <a:spcBef>
                <a:spcPts val="1450"/>
              </a:spcBef>
              <a:buSzPct val="100000"/>
            </a:pPr>
            <a:r>
              <a:rPr lang="en-CH" kern="0" dirty="0">
                <a:solidFill>
                  <a:srgbClr val="A56EFF"/>
                </a:solidFill>
                <a:latin typeface="IBM Plex Sans Light"/>
                <a:sym typeface="IBM Plex Sans Light"/>
              </a:rPr>
              <a:t>+3%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5C1E18A-D5C4-A21A-B78A-579F5A4C9D3F}"/>
              </a:ext>
            </a:extLst>
          </p:cNvPr>
          <p:cNvSpPr txBox="1">
            <a:spLocks/>
          </p:cNvSpPr>
          <p:nvPr/>
        </p:nvSpPr>
        <p:spPr>
          <a:xfrm>
            <a:off x="3333316" y="6401731"/>
            <a:ext cx="5523781" cy="19074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GB" sz="800" kern="0" dirty="0">
                <a:solidFill>
                  <a:srgbClr val="222222"/>
                </a:solidFill>
                <a:latin typeface="Montserrat" pitchFamily="2" charset="77"/>
              </a:rPr>
              <a:t>1 Lacoste, A., Lehmann, N., Rodriguez, P., Sherwin, E., Kerner, H., Lütjens, B., ... &amp; Zhu, X. (2024). Geo-bench: Toward foundation models for earth monitoring. </a:t>
            </a:r>
            <a:r>
              <a:rPr lang="en-GB" sz="800" i="1" kern="0" dirty="0">
                <a:solidFill>
                  <a:srgbClr val="222222"/>
                </a:solidFill>
                <a:latin typeface="Montserrat" pitchFamily="2" charset="77"/>
              </a:rPr>
              <a:t>Advances in Neural Information Processing Systems, 36</a:t>
            </a:r>
            <a:r>
              <a:rPr lang="en-GB" sz="800" kern="0" dirty="0">
                <a:solidFill>
                  <a:srgbClr val="222222"/>
                </a:solidFill>
                <a:latin typeface="Montserrat" pitchFamily="2" charset="77"/>
              </a:rPr>
              <a:t>.</a:t>
            </a:r>
            <a:endParaRPr lang="en-CH" sz="800" kern="0" dirty="0">
              <a:solidFill>
                <a:srgbClr val="000000"/>
              </a:solidFill>
              <a:latin typeface="Montserrat" pitchFamily="2" charset="77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2296548-C761-53B2-B9F9-095537BF27A1}"/>
              </a:ext>
            </a:extLst>
          </p:cNvPr>
          <p:cNvSpPr/>
          <p:nvPr/>
        </p:nvSpPr>
        <p:spPr bwMode="auto">
          <a:xfrm>
            <a:off x="10782805" y="3235906"/>
            <a:ext cx="311639" cy="798534"/>
          </a:xfrm>
          <a:custGeom>
            <a:avLst/>
            <a:gdLst>
              <a:gd name="connsiteX0" fmla="*/ 24427543 w 24427543"/>
              <a:gd name="connsiteY0" fmla="*/ 13689874 h 13689874"/>
              <a:gd name="connsiteX1" fmla="*/ 24427543 w 24427543"/>
              <a:gd name="connsiteY1" fmla="*/ 0 h 13689874"/>
              <a:gd name="connsiteX2" fmla="*/ 0 w 24427543"/>
              <a:gd name="connsiteY2" fmla="*/ 0 h 13689874"/>
              <a:gd name="connsiteX3" fmla="*/ 0 w 24427543"/>
              <a:gd name="connsiteY3" fmla="*/ 13689874 h 13689874"/>
              <a:gd name="connsiteX0" fmla="*/ 24427543 w 24427543"/>
              <a:gd name="connsiteY0" fmla="*/ 38797506 h 38797506"/>
              <a:gd name="connsiteX1" fmla="*/ 24427543 w 24427543"/>
              <a:gd name="connsiteY1" fmla="*/ 0 h 38797506"/>
              <a:gd name="connsiteX2" fmla="*/ 0 w 24427543"/>
              <a:gd name="connsiteY2" fmla="*/ 0 h 38797506"/>
              <a:gd name="connsiteX3" fmla="*/ 0 w 24427543"/>
              <a:gd name="connsiteY3" fmla="*/ 13689874 h 3879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7543" h="38797506">
                <a:moveTo>
                  <a:pt x="24427543" y="38797506"/>
                </a:moveTo>
                <a:lnTo>
                  <a:pt x="24427543" y="0"/>
                </a:lnTo>
                <a:lnTo>
                  <a:pt x="0" y="0"/>
                </a:lnTo>
                <a:lnTo>
                  <a:pt x="0" y="13689874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507"/>
            <a:endParaRPr lang="en-CH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3932E0-B3D1-D842-C8A8-5BFE8FE5EF74}"/>
              </a:ext>
            </a:extLst>
          </p:cNvPr>
          <p:cNvSpPr txBox="1"/>
          <p:nvPr/>
        </p:nvSpPr>
        <p:spPr>
          <a:xfrm>
            <a:off x="11155199" y="3094921"/>
            <a:ext cx="536643" cy="300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218956">
              <a:spcBef>
                <a:spcPts val="1450"/>
              </a:spcBef>
              <a:buSzPct val="100000"/>
            </a:pPr>
            <a:r>
              <a:rPr lang="en-CH" kern="0" dirty="0">
                <a:solidFill>
                  <a:srgbClr val="A56EFF"/>
                </a:solidFill>
                <a:latin typeface="IBM Plex Sans Light"/>
                <a:sym typeface="IBM Plex Sans Light"/>
              </a:rPr>
              <a:t>+2%</a:t>
            </a:r>
          </a:p>
        </p:txBody>
      </p:sp>
    </p:spTree>
    <p:extLst>
      <p:ext uri="{BB962C8B-B14F-4D97-AF65-F5344CB8AC3E}">
        <p14:creationId xmlns:p14="http://schemas.microsoft.com/office/powerpoint/2010/main" val="33918369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FB82-31B4-9594-1014-AE79000F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599" y="387877"/>
            <a:ext cx="4917688" cy="369332"/>
          </a:xfrm>
        </p:spPr>
        <p:txBody>
          <a:bodyPr/>
          <a:lstStyle/>
          <a:p>
            <a:r>
              <a:rPr lang="en-US" sz="2000" dirty="0">
                <a:solidFill>
                  <a:srgbClr val="0032A0"/>
                </a:solidFill>
              </a:rPr>
              <a:t>Results on the Sen1floods11 Dataset</a:t>
            </a:r>
            <a:endParaRPr lang="en-US" sz="3200" dirty="0">
              <a:solidFill>
                <a:srgbClr val="0032A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1850C3-2004-237F-5C83-E43363C8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12" y="924403"/>
            <a:ext cx="8294062" cy="1980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62C733-6B18-4E71-4AD9-00299C41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010" y="4373092"/>
            <a:ext cx="8296660" cy="18557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10C1FE-1A3E-4C26-E1B7-0831295A190B}"/>
              </a:ext>
            </a:extLst>
          </p:cNvPr>
          <p:cNvSpPr txBox="1"/>
          <p:nvPr/>
        </p:nvSpPr>
        <p:spPr>
          <a:xfrm>
            <a:off x="3035675" y="3753270"/>
            <a:ext cx="6053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Results on the Wildfire Scar Mapping Dataset</a:t>
            </a:r>
          </a:p>
        </p:txBody>
      </p:sp>
    </p:spTree>
    <p:extLst>
      <p:ext uri="{BB962C8B-B14F-4D97-AF65-F5344CB8AC3E}">
        <p14:creationId xmlns:p14="http://schemas.microsoft.com/office/powerpoint/2010/main" val="359250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925870-7A32-161E-62AF-E53ECE5A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33" y="466909"/>
            <a:ext cx="2926080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BA421-D302-9955-3749-BF30CD101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293" y="3497670"/>
            <a:ext cx="2926080" cy="2926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207A0-88BB-1DDD-1C30-97127A98F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717" y="466909"/>
            <a:ext cx="2926080" cy="292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5DD4F-A622-AA28-0A3F-E6939D9E7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83" y="3523621"/>
            <a:ext cx="2926080" cy="2926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9D2D9-5732-240C-4DA7-B966F724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565" y="477487"/>
            <a:ext cx="2926080" cy="292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7B198-1A80-FE52-BEF8-9A882E6F3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046" y="3490963"/>
            <a:ext cx="29260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8CCB6-AC19-7169-8541-841E0C8D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625"/>
            <a:ext cx="9432548" cy="5431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036FF-2B65-D9CF-FDF9-AE0B07D616E9}"/>
              </a:ext>
            </a:extLst>
          </p:cNvPr>
          <p:cNvSpPr txBox="1"/>
          <p:nvPr/>
        </p:nvSpPr>
        <p:spPr>
          <a:xfrm>
            <a:off x="9635474" y="1559132"/>
            <a:ext cx="2410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25" indent="-238125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Collected hundreds of petabytes of data</a:t>
            </a:r>
            <a:br>
              <a:rPr lang="en-US" sz="2000" dirty="0">
                <a:latin typeface="Montserrat" pitchFamily="2" charset="77"/>
              </a:rPr>
            </a:br>
            <a:endParaRPr lang="en-US" sz="2000" dirty="0">
              <a:latin typeface="Montserrat" pitchFamily="2" charset="77"/>
            </a:endParaRPr>
          </a:p>
          <a:p>
            <a:pPr marL="238125" indent="-238125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Challenging to explore and process the massive unlabeled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52CEE-88A7-9D4D-8BDA-D6B22F060ED8}"/>
              </a:ext>
            </a:extLst>
          </p:cNvPr>
          <p:cNvSpPr txBox="1"/>
          <p:nvPr/>
        </p:nvSpPr>
        <p:spPr>
          <a:xfrm>
            <a:off x="857248" y="6065949"/>
            <a:ext cx="9229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1 PB = 1,000,000,000,000,000 bytes</a:t>
            </a:r>
          </a:p>
        </p:txBody>
      </p:sp>
    </p:spTree>
    <p:extLst>
      <p:ext uri="{BB962C8B-B14F-4D97-AF65-F5344CB8AC3E}">
        <p14:creationId xmlns:p14="http://schemas.microsoft.com/office/powerpoint/2010/main" val="90848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E74F959-7526-FFED-B278-1C18103B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1" y="1540119"/>
            <a:ext cx="11727558" cy="39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EB4DBC3-7C1E-BCB3-5297-A4498AED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Flood Mapping</a:t>
            </a:r>
          </a:p>
        </p:txBody>
      </p:sp>
    </p:spTree>
    <p:extLst>
      <p:ext uri="{BB962C8B-B14F-4D97-AF65-F5344CB8AC3E}">
        <p14:creationId xmlns:p14="http://schemas.microsoft.com/office/powerpoint/2010/main" val="329178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5;p31">
            <a:extLst>
              <a:ext uri="{FF2B5EF4-FFF2-40B4-BE49-F238E27FC236}">
                <a16:creationId xmlns:a16="http://schemas.microsoft.com/office/drawing/2014/main" id="{435A7FF5-215E-D18C-EB28-FD793C68F2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486913"/>
            <a:ext cx="11887204" cy="40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7A2AD4-7C0C-8D31-BA64-B6C1518C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7" y="581926"/>
            <a:ext cx="11659830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Flood Mapping</a:t>
            </a:r>
          </a:p>
        </p:txBody>
      </p:sp>
    </p:spTree>
    <p:extLst>
      <p:ext uri="{BB962C8B-B14F-4D97-AF65-F5344CB8AC3E}">
        <p14:creationId xmlns:p14="http://schemas.microsoft.com/office/powerpoint/2010/main" val="407114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57E5-0AB3-D265-C1EF-DAE827FD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6209-65FE-B393-1503-1AE7EE54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7" y="581926"/>
            <a:ext cx="11659830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Burn Scar Mapping</a:t>
            </a:r>
          </a:p>
        </p:txBody>
      </p:sp>
      <p:pic>
        <p:nvPicPr>
          <p:cNvPr id="3" name="Google Shape;246;p33">
            <a:extLst>
              <a:ext uri="{FF2B5EF4-FFF2-40B4-BE49-F238E27FC236}">
                <a16:creationId xmlns:a16="http://schemas.microsoft.com/office/drawing/2014/main" id="{ED6BF3A0-0D6F-601B-57CE-1CAC99BA19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759" y="1591046"/>
            <a:ext cx="11887204" cy="4048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645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36AEA-D4DF-A302-63EA-8DA37644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71" y="1243619"/>
            <a:ext cx="9900654" cy="1697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DAB5F-58E2-E917-3028-999CC1D6AA65}"/>
              </a:ext>
            </a:extLst>
          </p:cNvPr>
          <p:cNvSpPr txBox="1"/>
          <p:nvPr/>
        </p:nvSpPr>
        <p:spPr>
          <a:xfrm>
            <a:off x="2905938" y="734989"/>
            <a:ext cx="6144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Results on the Landslide Detection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E905F-5C27-B8EB-6BC3-5AB035C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71" y="4323681"/>
            <a:ext cx="9900654" cy="1697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63491E-38A4-F5F6-4598-97E9E76EE07B}"/>
              </a:ext>
            </a:extLst>
          </p:cNvPr>
          <p:cNvSpPr txBox="1"/>
          <p:nvPr/>
        </p:nvSpPr>
        <p:spPr>
          <a:xfrm>
            <a:off x="2701476" y="3815052"/>
            <a:ext cx="6789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Results on the Landslide Detection Dataset (Small)</a:t>
            </a:r>
          </a:p>
        </p:txBody>
      </p:sp>
    </p:spTree>
    <p:extLst>
      <p:ext uri="{BB962C8B-B14F-4D97-AF65-F5344CB8AC3E}">
        <p14:creationId xmlns:p14="http://schemas.microsoft.com/office/powerpoint/2010/main" val="29508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F67840-9A97-483A-73AA-35012ACE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4" y="1904199"/>
            <a:ext cx="10374734" cy="2701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09C02-F002-05EB-1AAD-D427C0101000}"/>
              </a:ext>
            </a:extLst>
          </p:cNvPr>
          <p:cNvSpPr txBox="1"/>
          <p:nvPr/>
        </p:nvSpPr>
        <p:spPr>
          <a:xfrm>
            <a:off x="760141" y="1078238"/>
            <a:ext cx="10034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Mean F1 Score and STD for the Land Cover Classification, Fine-Tuning the Models on Fractions of the Original Dataset, Compared to Baseline </a:t>
            </a:r>
            <a:r>
              <a:rPr lang="en-US" sz="2000" dirty="0" err="1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ViViT</a:t>
            </a:r>
            <a:endParaRPr lang="en-US" sz="2000" dirty="0">
              <a:solidFill>
                <a:srgbClr val="0032A0"/>
              </a:solidFill>
              <a:latin typeface="Montserrat" pitchFamily="2" charset="77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6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6EA4-D024-06E0-3449-78E599DC0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AF2A-F8A7-B660-91D6-0DC94126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85" y="459725"/>
            <a:ext cx="11659830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Finetuning with 10% Labeled Train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78206-3F87-1EB8-D691-30DABBE6AB88}"/>
              </a:ext>
            </a:extLst>
          </p:cNvPr>
          <p:cNvSpPr txBox="1"/>
          <p:nvPr/>
        </p:nvSpPr>
        <p:spPr>
          <a:xfrm>
            <a:off x="1985959" y="1296915"/>
            <a:ext cx="8986841" cy="1400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Case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100M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Burn 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0.95   0.86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0.977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0.929      0.912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Flood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0.903  0.927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0.931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0.947    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0.908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Crop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0.471  0.309     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0.579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0.561      0.517</a:t>
            </a:r>
            <a:endParaRPr lang="en-US" sz="2000" b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C3A43-CA04-0725-2FF8-DD0C79FD0CF9}"/>
              </a:ext>
            </a:extLst>
          </p:cNvPr>
          <p:cNvSpPr txBox="1"/>
          <p:nvPr/>
        </p:nvSpPr>
        <p:spPr>
          <a:xfrm>
            <a:off x="1985959" y="2998958"/>
            <a:ext cx="8986841" cy="14003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Case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100M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Burn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0.863  0.764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  0.933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 0.848      0.860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Flood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0.786  0.788     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0.842  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0.832      0.833</a:t>
            </a:r>
            <a:endParaRPr lang="en-US" sz="2000" b="0" dirty="0">
              <a:effectLst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Crop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0.29   0.170     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0.407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0.375      0.343</a:t>
            </a:r>
            <a:endParaRPr lang="en-US" sz="20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B3E8-3606-28B8-4C55-989EBFDA7956}"/>
              </a:ext>
            </a:extLst>
          </p:cNvPr>
          <p:cNvSpPr txBox="1"/>
          <p:nvPr/>
        </p:nvSpPr>
        <p:spPr>
          <a:xfrm>
            <a:off x="1985959" y="4818029"/>
            <a:ext cx="9029705" cy="14003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Case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G_LoRA_Huge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G_LoRA_Large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100M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Burn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0.923   0.857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  0.964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0.915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 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0.922</a:t>
            </a:r>
            <a:endParaRPr lang="en-US" sz="2000" b="0" dirty="0">
              <a:effectLst/>
            </a:endParaRPr>
          </a:p>
          <a:p>
            <a:pPr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Flood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0.877   0.88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   0.913  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0.907      0.94</a:t>
            </a:r>
            <a:endParaRPr lang="en-US" sz="2000" b="0" dirty="0">
              <a:effectLst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Crop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0.443   0.285    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0.564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  0.533      0.496</a:t>
            </a:r>
            <a:endParaRPr lang="en-US" sz="2000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6A75E-B9C2-441E-F828-9331BC1D473C}"/>
              </a:ext>
            </a:extLst>
          </p:cNvPr>
          <p:cNvSpPr txBox="1"/>
          <p:nvPr/>
        </p:nvSpPr>
        <p:spPr>
          <a:xfrm>
            <a:off x="750276" y="1680031"/>
            <a:ext cx="932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mACC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82DF9-E27E-DC6F-9F3E-10933ABC777A}"/>
              </a:ext>
            </a:extLst>
          </p:cNvPr>
          <p:cNvSpPr txBox="1"/>
          <p:nvPr/>
        </p:nvSpPr>
        <p:spPr>
          <a:xfrm>
            <a:off x="750275" y="3477891"/>
            <a:ext cx="932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mIoU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73B7B-F9C1-896D-7638-17B591FE87CA}"/>
              </a:ext>
            </a:extLst>
          </p:cNvPr>
          <p:cNvSpPr txBox="1"/>
          <p:nvPr/>
        </p:nvSpPr>
        <p:spPr>
          <a:xfrm>
            <a:off x="750275" y="5243937"/>
            <a:ext cx="932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mF1</a:t>
            </a:r>
          </a:p>
        </p:txBody>
      </p:sp>
    </p:spTree>
    <p:extLst>
      <p:ext uri="{BB962C8B-B14F-4D97-AF65-F5344CB8AC3E}">
        <p14:creationId xmlns:p14="http://schemas.microsoft.com/office/powerpoint/2010/main" val="182242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7" y="1301746"/>
            <a:ext cx="11887196" cy="512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4C641-6B1B-1C82-B936-BBA16CFB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92" y="566871"/>
            <a:ext cx="11659830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Crop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9360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05D68-C71C-FDEA-8C4E-8701DCB10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F54A8-E7E6-07DA-8039-2D7C8335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53" y="553350"/>
            <a:ext cx="11659830" cy="50783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32A0"/>
                </a:solidFill>
              </a:rPr>
              <a:t>Prithvi Finetuning for GPP Flux (Regression)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D8D650-AF78-4BE0-E4C5-F510CF25D8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3236" y="1170987"/>
            <a:ext cx="2862877" cy="2246769"/>
          </a:xfrm>
        </p:spPr>
        <p:txBody>
          <a:bodyPr/>
          <a:lstStyle/>
          <a:p>
            <a:pPr marL="9525" indent="0" rtl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Data:</a:t>
            </a:r>
            <a:r>
              <a:rPr lang="en-US" sz="2000" dirty="0">
                <a:solidFill>
                  <a:srgbClr val="000000"/>
                </a:solidFill>
                <a:latin typeface="Montserrat" pitchFamily="2" charset="77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single timestep HLS images (30m) + MERRA2 (10 vars) </a:t>
            </a:r>
            <a:r>
              <a:rPr lang="en-US" sz="2000" dirty="0">
                <a:latin typeface="Montserrat" pitchFamily="2" charset="77"/>
              </a:rPr>
              <a:t>centered around eddy covariance flux towers</a:t>
            </a:r>
            <a:endParaRPr lang="en-US" sz="2000" b="0" dirty="0">
              <a:effectLst/>
              <a:latin typeface="Montserrat" pitchFamily="2" charset="7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B27749-4B6F-D29E-E120-C5EEC2AD0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5521" r="8498" b="10041"/>
          <a:stretch/>
        </p:blipFill>
        <p:spPr bwMode="auto">
          <a:xfrm>
            <a:off x="3394500" y="1451160"/>
            <a:ext cx="8797500" cy="43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CEF176-4701-3786-3160-959159981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73" y="3812321"/>
            <a:ext cx="3023455" cy="2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5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rcRect l="3762" t="7265" r="5673" b="12469"/>
          <a:stretch/>
        </p:blipFill>
        <p:spPr>
          <a:xfrm>
            <a:off x="365759" y="1183008"/>
            <a:ext cx="11392853" cy="521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E4182-9E8F-4600-62E5-D8273ED8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39" y="465422"/>
            <a:ext cx="10489351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Regression Result: Predicted vs. True GPP</a:t>
            </a:r>
            <a:endParaRPr lang="en-US" dirty="0">
              <a:solidFill>
                <a:srgbClr val="0032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86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6B73-7B34-3EFA-FC99-893CB102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88" y="496114"/>
            <a:ext cx="2775121" cy="535531"/>
          </a:xfrm>
        </p:spPr>
        <p:txBody>
          <a:bodyPr/>
          <a:lstStyle/>
          <a:p>
            <a:r>
              <a:rPr lang="en-US" sz="3200" dirty="0">
                <a:solidFill>
                  <a:srgbClr val="0032A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6850-49CA-949A-7FC8-F2ACF787C7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1475" y="1459263"/>
            <a:ext cx="11549050" cy="4185761"/>
          </a:xfrm>
        </p:spPr>
        <p:txBody>
          <a:bodyPr/>
          <a:lstStyle/>
          <a:p>
            <a:r>
              <a:rPr lang="en-US" sz="2400" dirty="0">
                <a:latin typeface="Montserrat" pitchFamily="2" charset="77"/>
              </a:rPr>
              <a:t>Trained geospatial FM Prithvi on global HLS v2 satellite data</a:t>
            </a:r>
          </a:p>
          <a:p>
            <a:r>
              <a:rPr lang="en-US" sz="2400" dirty="0">
                <a:latin typeface="Montserrat" pitchFamily="2" charset="77"/>
              </a:rPr>
              <a:t>Sampling strategy was based on LULC and temporal conditions (T=4)</a:t>
            </a:r>
          </a:p>
          <a:p>
            <a:r>
              <a:rPr lang="en-US" sz="2400" dirty="0">
                <a:latin typeface="Montserrat" pitchFamily="2" charset="77"/>
              </a:rPr>
              <a:t>300M parameter model with temporal and location embedding</a:t>
            </a:r>
          </a:p>
          <a:p>
            <a:r>
              <a:rPr lang="en-US" sz="2400" dirty="0">
                <a:latin typeface="Montserrat" pitchFamily="2" charset="77"/>
              </a:rPr>
              <a:t>600M parameter model with temporal and location embedding</a:t>
            </a:r>
          </a:p>
          <a:p>
            <a:r>
              <a:rPr lang="en-US" sz="2400" dirty="0">
                <a:latin typeface="Montserrat" pitchFamily="2" charset="77"/>
              </a:rPr>
              <a:t>Prithvi has been evaluated on multiple downstream tasks</a:t>
            </a:r>
          </a:p>
          <a:p>
            <a:pPr lvl="2"/>
            <a:r>
              <a:rPr lang="en-US" sz="2000" dirty="0">
                <a:latin typeface="Montserrat" pitchFamily="2" charset="77"/>
              </a:rPr>
              <a:t>Segmentation – burn scar, flood water delineation, landslide, crop classification and burn intensity</a:t>
            </a:r>
          </a:p>
          <a:p>
            <a:pPr lvl="2"/>
            <a:r>
              <a:rPr lang="en-US" sz="2000" dirty="0">
                <a:latin typeface="Montserrat" pitchFamily="2" charset="77"/>
              </a:rPr>
              <a:t>Regression: GPP flux eddy covariance</a:t>
            </a:r>
          </a:p>
          <a:p>
            <a:pPr lvl="2"/>
            <a:r>
              <a:rPr lang="en-US" sz="2000" dirty="0">
                <a:latin typeface="Montserrat" pitchFamily="2" charset="77"/>
              </a:rPr>
              <a:t>Generative: cloud gap imputation</a:t>
            </a:r>
          </a:p>
          <a:p>
            <a:pPr lvl="2"/>
            <a:r>
              <a:rPr lang="en-US" sz="2000" dirty="0">
                <a:latin typeface="Montserrat" pitchFamily="2" charset="77"/>
              </a:rPr>
              <a:t>Models trained using as low as 10% of full training data can have similar performance as models trained with full training datasets</a:t>
            </a:r>
          </a:p>
        </p:txBody>
      </p:sp>
    </p:spTree>
    <p:extLst>
      <p:ext uri="{BB962C8B-B14F-4D97-AF65-F5344CB8AC3E}">
        <p14:creationId xmlns:p14="http://schemas.microsoft.com/office/powerpoint/2010/main" val="36645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71FE-8FD4-9778-597F-8A8CC57F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" y="469065"/>
            <a:ext cx="10801750" cy="507831"/>
          </a:xfrm>
        </p:spPr>
        <p:txBody>
          <a:bodyPr/>
          <a:lstStyle/>
          <a:p>
            <a:r>
              <a:rPr lang="en-US" dirty="0">
                <a:solidFill>
                  <a:srgbClr val="0032A0"/>
                </a:solidFill>
              </a:rPr>
              <a:t>AI-Traditional Supervised Learning Approach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26D1DC-4370-FF53-3851-DCDC9B90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1" y="1263016"/>
            <a:ext cx="11124898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63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E3AA-CC38-6C07-6352-23EDE673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8" y="1001289"/>
            <a:ext cx="4477494" cy="535531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32A0"/>
                </a:solidFill>
              </a:rPr>
              <a:t>Models and Datasets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0BC0191-91E7-2E45-7BAB-F7B7F305A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30" y="1892360"/>
            <a:ext cx="2843213" cy="2843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CE61CA-B471-D02A-3053-5CB4E662E7FE}"/>
              </a:ext>
            </a:extLst>
          </p:cNvPr>
          <p:cNvSpPr txBox="1"/>
          <p:nvPr/>
        </p:nvSpPr>
        <p:spPr>
          <a:xfrm>
            <a:off x="214485" y="4881827"/>
            <a:ext cx="537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Montserrat" pitchFamily="2" charset="77"/>
                <a:hlinkClick r:id="rId3"/>
              </a:rPr>
              <a:t>https://huggingface.co/ibm-</a:t>
            </a:r>
            <a:r>
              <a:rPr lang="en-US" dirty="0" err="1">
                <a:solidFill>
                  <a:srgbClr val="0070C0"/>
                </a:solidFill>
                <a:latin typeface="Montserrat" pitchFamily="2" charset="77"/>
                <a:hlinkClick r:id="rId3"/>
              </a:rPr>
              <a:t>nasa</a:t>
            </a:r>
            <a:r>
              <a:rPr lang="en-US" dirty="0">
                <a:solidFill>
                  <a:srgbClr val="0070C0"/>
                </a:solidFill>
                <a:latin typeface="Montserrat" pitchFamily="2" charset="77"/>
                <a:hlinkClick r:id="rId3"/>
              </a:rPr>
              <a:t>-geospatial</a:t>
            </a:r>
            <a:endParaRPr lang="en-US" dirty="0">
              <a:solidFill>
                <a:srgbClr val="0070C0"/>
              </a:solidFill>
              <a:latin typeface="Montserrat" pitchFamily="2" charset="77"/>
            </a:endParaRPr>
          </a:p>
        </p:txBody>
      </p:sp>
      <p:pic>
        <p:nvPicPr>
          <p:cNvPr id="5" name="Picture 4" descr="Qr code&#10;&#10;AI-generated content may be incorrect.">
            <a:extLst>
              <a:ext uri="{FF2B5EF4-FFF2-40B4-BE49-F238E27FC236}">
                <a16:creationId xmlns:a16="http://schemas.microsoft.com/office/drawing/2014/main" id="{26E3BA39-0993-DDDC-5E1C-5A0A49D0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668" y="1892360"/>
            <a:ext cx="2843214" cy="2843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186AD-0CC5-89B7-EB9F-4D4ABCC1C7C4}"/>
              </a:ext>
            </a:extLst>
          </p:cNvPr>
          <p:cNvSpPr txBox="1"/>
          <p:nvPr/>
        </p:nvSpPr>
        <p:spPr>
          <a:xfrm>
            <a:off x="7730836" y="997497"/>
            <a:ext cx="25531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32A0"/>
                </a:solidFill>
                <a:latin typeface="Montserrat" pitchFamily="2" charset="77"/>
                <a:ea typeface="+mj-ea"/>
                <a:cs typeface="Arial" panose="020B0604020202020204" pitchFamily="34" charset="0"/>
              </a:rPr>
              <a:t>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775CF-8270-1AF3-3045-536385E04998}"/>
              </a:ext>
            </a:extLst>
          </p:cNvPr>
          <p:cNvSpPr txBox="1"/>
          <p:nvPr/>
        </p:nvSpPr>
        <p:spPr>
          <a:xfrm>
            <a:off x="7137970" y="4882896"/>
            <a:ext cx="3840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Montserrat" pitchFamily="2" charset="77"/>
                <a:hlinkClick r:id="rId5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Montserrat" pitchFamily="2" charset="77"/>
                <a:hlinkClick r:id="rId5"/>
              </a:rPr>
              <a:t>arxiv.org</a:t>
            </a:r>
            <a:r>
              <a:rPr lang="en-US" dirty="0">
                <a:solidFill>
                  <a:srgbClr val="0070C0"/>
                </a:solidFill>
                <a:latin typeface="Montserrat" pitchFamily="2" charset="77"/>
                <a:hlinkClick r:id="rId5"/>
              </a:rPr>
              <a:t>/pdf/2412.02732</a:t>
            </a:r>
            <a:endParaRPr lang="en-US" dirty="0">
              <a:solidFill>
                <a:srgbClr val="0070C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481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17;p44">
            <a:extLst>
              <a:ext uri="{FF2B5EF4-FFF2-40B4-BE49-F238E27FC236}">
                <a16:creationId xmlns:a16="http://schemas.microsoft.com/office/drawing/2014/main" id="{A1AEDADF-45F9-F548-199E-A3887E0F2D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4301" y="2244987"/>
            <a:ext cx="2424636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18;p44">
            <a:extLst>
              <a:ext uri="{FF2B5EF4-FFF2-40B4-BE49-F238E27FC236}">
                <a16:creationId xmlns:a16="http://schemas.microsoft.com/office/drawing/2014/main" id="{EB13C483-DCE0-F39F-B0E5-576B260616A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29" y="2153547"/>
            <a:ext cx="1748512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16;p44">
            <a:extLst>
              <a:ext uri="{FF2B5EF4-FFF2-40B4-BE49-F238E27FC236}">
                <a16:creationId xmlns:a16="http://schemas.microsoft.com/office/drawing/2014/main" id="{0B1E5977-D9E0-35CC-266E-A3B04E56AAB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81" y="2240280"/>
            <a:ext cx="2531523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19;p44">
            <a:extLst>
              <a:ext uri="{FF2B5EF4-FFF2-40B4-BE49-F238E27FC236}">
                <a16:creationId xmlns:a16="http://schemas.microsoft.com/office/drawing/2014/main" id="{F2B11195-9A30-D782-62EA-147806E7ED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68935"/>
          <a:stretch/>
        </p:blipFill>
        <p:spPr>
          <a:xfrm>
            <a:off x="351941" y="3975893"/>
            <a:ext cx="1678688" cy="15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3B96D89-3B38-AECE-3B5C-BBC23D23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29" y="711512"/>
            <a:ext cx="11659830" cy="590931"/>
          </a:xfrm>
        </p:spPr>
        <p:txBody>
          <a:bodyPr/>
          <a:lstStyle/>
          <a:p>
            <a:r>
              <a:rPr lang="en-US" sz="3600" b="1" dirty="0">
                <a:solidFill>
                  <a:srgbClr val="0032A0"/>
                </a:solidFill>
              </a:rPr>
              <a:t>Acknowledgements</a:t>
            </a:r>
          </a:p>
        </p:txBody>
      </p:sp>
      <p:pic>
        <p:nvPicPr>
          <p:cNvPr id="12" name="Google Shape;715;p44">
            <a:extLst>
              <a:ext uri="{FF2B5EF4-FFF2-40B4-BE49-F238E27FC236}">
                <a16:creationId xmlns:a16="http://schemas.microsoft.com/office/drawing/2014/main" id="{C32860E5-3F48-B2C7-1436-9BB3FEAD2CC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491" y="4145026"/>
            <a:ext cx="2373325" cy="106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725879-1CB6-715A-5F8C-8A358372D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708" y="4097868"/>
            <a:ext cx="2436648" cy="1116240"/>
          </a:xfrm>
          <a:prstGeom prst="rect">
            <a:avLst/>
          </a:prstGeom>
        </p:spPr>
      </p:pic>
      <p:pic>
        <p:nvPicPr>
          <p:cNvPr id="1026" name="Picture 2" descr="Forschungszentrum Juelich - Database of DER and Smart Grid Research  Infrastructure">
            <a:extLst>
              <a:ext uri="{FF2B5EF4-FFF2-40B4-BE49-F238E27FC236}">
                <a16:creationId xmlns:a16="http://schemas.microsoft.com/office/drawing/2014/main" id="{9ABD0CBB-83F0-7B0C-9853-3E684933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88" y="2240280"/>
            <a:ext cx="3303587" cy="107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8DDE930-F033-4392-D175-D72CDFFE3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699" y="3986843"/>
            <a:ext cx="3070301" cy="120624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D9C2538-4DF6-0F22-FA05-78018BA62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7342" y="3994595"/>
            <a:ext cx="1679157" cy="13010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06C19-B489-F54E-D1B7-AB0FDDA99096}"/>
              </a:ext>
            </a:extLst>
          </p:cNvPr>
          <p:cNvSpPr/>
          <p:nvPr/>
        </p:nvSpPr>
        <p:spPr>
          <a:xfrm>
            <a:off x="10727473" y="6579220"/>
            <a:ext cx="1126273" cy="189570"/>
          </a:xfrm>
          <a:prstGeom prst="rect">
            <a:avLst/>
          </a:prstGeom>
          <a:solidFill>
            <a:srgbClr val="002B8E"/>
          </a:solidFill>
          <a:ln>
            <a:solidFill>
              <a:srgbClr val="002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4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BB82E-0BFC-5BBA-ED92-D214ECA15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709" y="4636643"/>
            <a:ext cx="4234237" cy="996170"/>
          </a:xfrm>
        </p:spPr>
        <p:txBody>
          <a:bodyPr/>
          <a:lstStyle/>
          <a:p>
            <a:r>
              <a:rPr lang="en-US" dirty="0"/>
              <a:t>sujit.roy@nasa.gov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63EFF9-9282-E9BD-4572-F1096A85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475" y="2455752"/>
            <a:ext cx="5090983" cy="830997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5F767-7E56-A5EB-83F1-9E04ABA4222C}"/>
              </a:ext>
            </a:extLst>
          </p:cNvPr>
          <p:cNvSpPr/>
          <p:nvPr/>
        </p:nvSpPr>
        <p:spPr>
          <a:xfrm>
            <a:off x="10727473" y="6579220"/>
            <a:ext cx="1126273" cy="189570"/>
          </a:xfrm>
          <a:prstGeom prst="rect">
            <a:avLst/>
          </a:prstGeom>
          <a:solidFill>
            <a:srgbClr val="002B8E"/>
          </a:solidFill>
          <a:ln>
            <a:solidFill>
              <a:srgbClr val="002E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E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5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67AE66-C089-DFBA-3ECD-3FEBC439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CC34B-4D39-76E7-A116-FD73814A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21" y="469863"/>
            <a:ext cx="8828992" cy="507831"/>
          </a:xfrm>
        </p:spPr>
        <p:txBody>
          <a:bodyPr/>
          <a:lstStyle/>
          <a:p>
            <a:r>
              <a:rPr lang="en-US" dirty="0">
                <a:solidFill>
                  <a:srgbClr val="0032A0"/>
                </a:solidFill>
              </a:rPr>
              <a:t>AI - Foundation Model Approach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53ED385-F7ED-993E-F291-02A3D63C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8" y="1220151"/>
            <a:ext cx="11034269" cy="47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7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80C4CD-B782-E661-4AA1-F6AFEFF38F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18299" y="1062752"/>
            <a:ext cx="5473701" cy="1595309"/>
          </a:xfrm>
        </p:spPr>
        <p:txBody>
          <a:bodyPr/>
          <a:lstStyle/>
          <a:p>
            <a:r>
              <a:rPr lang="en-US" sz="1800" dirty="0">
                <a:latin typeface="Montserrat" pitchFamily="2" charset="77"/>
              </a:rPr>
              <a:t>Built with collaboration with IBM Research</a:t>
            </a:r>
          </a:p>
          <a:p>
            <a:r>
              <a:rPr lang="en-US" sz="1800" dirty="0">
                <a:solidFill>
                  <a:srgbClr val="0032A0"/>
                </a:solidFill>
                <a:latin typeface="Montserrat" pitchFamily="2" charset="77"/>
              </a:rPr>
              <a:t>Initial released (2023) are 100M parameter model pretrained on HLS CONUS data </a:t>
            </a:r>
          </a:p>
          <a:p>
            <a:r>
              <a:rPr lang="en-US" sz="1800" dirty="0">
                <a:latin typeface="Montserrat" pitchFamily="2" charset="77"/>
              </a:rPr>
              <a:t>Evaluated for adaptation for different categories of downstream tasks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2300BA-9E37-0553-22C3-6CF8FD955D8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r="2443"/>
          <a:stretch>
            <a:fillRect/>
          </a:stretch>
        </p:blipFill>
        <p:spPr bwMode="auto">
          <a:xfrm>
            <a:off x="106992" y="1265944"/>
            <a:ext cx="6491119" cy="50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72A3B36-5053-9EB7-143E-2D8596CB19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75509" y="2658061"/>
            <a:ext cx="5209499" cy="77093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ontserrat" pitchFamily="2" charset="77"/>
              </a:rPr>
              <a:t>Collaborations: IBM, UAH, Clark University, ORNL, Hugging Face   </a:t>
            </a:r>
            <a:r>
              <a:rPr lang="en-US" sz="1400" i="0" u="none" strike="noStrike" dirty="0">
                <a:solidFill>
                  <a:srgbClr val="0032A0"/>
                </a:solidFill>
                <a:effectLst/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https://arxiv.org/pdf/2310.18660.pdf</a:t>
            </a:r>
            <a:r>
              <a:rPr lang="en-US" sz="1400" i="0" u="none" strike="noStrike" dirty="0">
                <a:solidFill>
                  <a:srgbClr val="0032A0"/>
                </a:solidFill>
                <a:effectLst/>
                <a:latin typeface="Montserrat" pitchFamily="2" charset="77"/>
              </a:rPr>
              <a:t> </a:t>
            </a:r>
            <a:br>
              <a:rPr lang="en-US" sz="1400" i="0" u="none" strike="noStrike" dirty="0">
                <a:solidFill>
                  <a:srgbClr val="0032A0"/>
                </a:solidFill>
                <a:effectLst/>
                <a:latin typeface="Montserrat" pitchFamily="2" charset="77"/>
              </a:rPr>
            </a:br>
            <a:r>
              <a:rPr lang="en-US" sz="1400" i="0" u="none" strike="noStrike" dirty="0">
                <a:solidFill>
                  <a:srgbClr val="0032A0"/>
                </a:solidFill>
                <a:effectLst/>
                <a:latin typeface="Montserra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https://arxiv.org/pdf/2412.02732</a:t>
            </a:r>
            <a:endParaRPr lang="en-US" sz="1400" u="sng" dirty="0">
              <a:solidFill>
                <a:srgbClr val="0032A0"/>
              </a:solidFill>
              <a:latin typeface="Montserrat" pitchFamily="2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7C71D-5C2F-F363-2240-20B03254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6" y="504937"/>
            <a:ext cx="10575475" cy="631831"/>
          </a:xfrm>
        </p:spPr>
        <p:txBody>
          <a:bodyPr/>
          <a:lstStyle/>
          <a:p>
            <a:r>
              <a:rPr lang="en-US" dirty="0">
                <a:solidFill>
                  <a:srgbClr val="0032A0"/>
                </a:solidFill>
              </a:rPr>
              <a:t>Prithvi: Generalist Geospatial 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469A8-62BF-83DD-3594-0C1C2A0919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5"/>
          <a:stretch>
            <a:fillRect/>
          </a:stretch>
        </p:blipFill>
        <p:spPr>
          <a:xfrm>
            <a:off x="7477938" y="3429000"/>
            <a:ext cx="3954421" cy="3955497"/>
          </a:xfrm>
          <a:prstGeom prst="rect">
            <a:avLst/>
          </a:prstGeom>
          <a:ln w="31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57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5EEFB5-F9F6-8C61-57FB-BABFE53D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3" y="423160"/>
            <a:ext cx="9952894" cy="6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C88884-D2B7-B86E-8D0B-89A3C0161B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81179" y="1237631"/>
            <a:ext cx="5510821" cy="4382738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latin typeface="Montserrat" pitchFamily="2" charset="77"/>
              </a:rPr>
              <a:t>Harmonized Earth surface reflectance data products from Landsat 8/9, Sentinel-2A/2B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latin typeface="Montserrat" pitchFamily="2" charset="77"/>
              </a:rPr>
              <a:t>Total 15 vis &amp; thermal infrared bands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latin typeface="Montserrat" pitchFamily="2" charset="77"/>
              </a:rPr>
              <a:t>Global land coverage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latin typeface="Montserrat" pitchFamily="2" charset="77"/>
              </a:rPr>
              <a:t>2-3 days observations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latin typeface="Montserrat" pitchFamily="2" charset="77"/>
              </a:rPr>
              <a:t>High spatial resolution: 30m/pixel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latin typeface="Montserrat" pitchFamily="2" charset="77"/>
              </a:rPr>
              <a:t>Two data products: L30, S30</a:t>
            </a:r>
          </a:p>
          <a:p>
            <a:pPr marL="519113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 pitchFamily="2" charset="77"/>
              </a:rPr>
              <a:t>File format: </a:t>
            </a:r>
            <a:r>
              <a:rPr lang="en-US" sz="1800" dirty="0" err="1">
                <a:latin typeface="Montserrat" pitchFamily="2" charset="77"/>
              </a:rPr>
              <a:t>GeoTIFF</a:t>
            </a:r>
            <a:endParaRPr lang="en-US" sz="1800" dirty="0">
              <a:latin typeface="Montserrat" pitchFamily="2" charset="77"/>
            </a:endParaRPr>
          </a:p>
          <a:p>
            <a:pPr marL="519113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latin typeface="Montserrat" pitchFamily="2" charset="77"/>
              </a:rPr>
              <a:t>Tile size: 3660 x 3660 in pixels </a:t>
            </a:r>
            <a:br>
              <a:rPr lang="en-US" sz="1800" dirty="0">
                <a:latin typeface="Montserrat" pitchFamily="2" charset="77"/>
              </a:rPr>
            </a:br>
            <a:r>
              <a:rPr lang="en-US" sz="1800" dirty="0">
                <a:latin typeface="Montserrat" pitchFamily="2" charset="77"/>
              </a:rPr>
              <a:t>(110 km x 110 km)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i="0" u="none" strike="noStrike" dirty="0">
                <a:effectLst/>
                <a:latin typeface="Montserrat" pitchFamily="2" charset="77"/>
              </a:rPr>
              <a:t>Temporal coverage from 2013.4</a:t>
            </a:r>
            <a:endParaRPr lang="en-US" sz="2400" dirty="0">
              <a:latin typeface="Montserrat" pitchFamily="2" charset="77"/>
            </a:endParaRPr>
          </a:p>
        </p:txBody>
      </p:sp>
      <p:pic>
        <p:nvPicPr>
          <p:cNvPr id="3" name="Screen Recording 2024-11-14 at 22.34.21.mov">
            <a:hlinkClick r:id="" action="ppaction://media"/>
            <a:extLst>
              <a:ext uri="{FF2B5EF4-FFF2-40B4-BE49-F238E27FC236}">
                <a16:creationId xmlns:a16="http://schemas.microsoft.com/office/drawing/2014/main" id="{8B726C4F-D271-4735-4F78-A87EAD66E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313" y="440733"/>
            <a:ext cx="6415089" cy="59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4AADC-8C5C-67E8-9638-7D47DB0448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586" y="1796758"/>
            <a:ext cx="11828828" cy="3264483"/>
          </a:xfrm>
        </p:spPr>
        <p:txBody>
          <a:bodyPr/>
          <a:lstStyle/>
          <a:p>
            <a:pPr marL="9525" indent="0">
              <a:buNone/>
            </a:pPr>
            <a:r>
              <a:rPr lang="en-US" sz="2400" dirty="0">
                <a:solidFill>
                  <a:srgbClr val="0032A0"/>
                </a:solidFill>
                <a:latin typeface="Montserrat" pitchFamily="2" charset="77"/>
              </a:rPr>
              <a:t>Goal</a:t>
            </a:r>
            <a:r>
              <a:rPr lang="en-US" sz="2400" dirty="0">
                <a:latin typeface="Montserrat" pitchFamily="2" charset="77"/>
              </a:rPr>
              <a:t>: high quality dataset for robust model training and validation</a:t>
            </a:r>
            <a:br>
              <a:rPr lang="en-US" sz="2400" dirty="0">
                <a:latin typeface="Montserrat" pitchFamily="2" charset="77"/>
              </a:rPr>
            </a:br>
            <a:endParaRPr lang="en-US" sz="24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Minimum cloud &amp; </a:t>
            </a:r>
            <a:r>
              <a:rPr lang="en-US" sz="2400" dirty="0" err="1">
                <a:latin typeface="Montserrat" pitchFamily="2" charset="77"/>
              </a:rPr>
              <a:t>NaN</a:t>
            </a:r>
            <a:r>
              <a:rPr lang="en-US" sz="2400" dirty="0">
                <a:latin typeface="Montserrat" pitchFamily="2" charset="77"/>
              </a:rPr>
              <a:t> issues</a:t>
            </a:r>
          </a:p>
          <a:p>
            <a:pPr lvl="1"/>
            <a:r>
              <a:rPr lang="en-US" sz="1800" dirty="0">
                <a:latin typeface="Montserrat" pitchFamily="2" charset="77"/>
              </a:rPr>
              <a:t>Cloud coverage &lt; 15%</a:t>
            </a:r>
          </a:p>
          <a:p>
            <a:pPr lvl="1"/>
            <a:r>
              <a:rPr lang="en-US" sz="1800" dirty="0" err="1">
                <a:latin typeface="Montserrat" pitchFamily="2" charset="77"/>
              </a:rPr>
              <a:t>NaN</a:t>
            </a:r>
            <a:r>
              <a:rPr lang="en-US" sz="1800" dirty="0">
                <a:latin typeface="Montserrat" pitchFamily="2" charset="77"/>
              </a:rPr>
              <a:t> per tile &lt; 5%</a:t>
            </a:r>
            <a:br>
              <a:rPr lang="en-US" sz="1800" dirty="0">
                <a:latin typeface="Montserrat" pitchFamily="2" charset="77"/>
              </a:rPr>
            </a:br>
            <a:r>
              <a:rPr lang="en-US" sz="2400" dirty="0">
                <a:latin typeface="Montserrat" pitchFamily="2" charset="77"/>
              </a:rPr>
              <a:t> </a:t>
            </a:r>
            <a:endParaRPr lang="en-US" sz="1800" dirty="0">
              <a:latin typeface="Montserrat" pitchFamily="2" charset="77"/>
            </a:endParaRPr>
          </a:p>
          <a:p>
            <a:r>
              <a:rPr lang="en-US" sz="2400" dirty="0">
                <a:latin typeface="Montserrat" pitchFamily="2" charset="77"/>
              </a:rPr>
              <a:t>Represent </a:t>
            </a:r>
            <a:r>
              <a:rPr lang="en-US" sz="2400" dirty="0">
                <a:solidFill>
                  <a:srgbClr val="0032A0"/>
                </a:solidFill>
                <a:latin typeface="Montserrat" pitchFamily="2" charset="77"/>
              </a:rPr>
              <a:t>diverse land use and diverse ecosystems </a:t>
            </a:r>
          </a:p>
          <a:p>
            <a:pPr lvl="1"/>
            <a:r>
              <a:rPr lang="en-US" sz="1800" dirty="0">
                <a:solidFill>
                  <a:srgbClr val="0032A0"/>
                </a:solidFill>
                <a:latin typeface="Montserrat" pitchFamily="2" charset="77"/>
              </a:rPr>
              <a:t>Sampling from each LULC class separately to ensure the presence of each class</a:t>
            </a:r>
          </a:p>
          <a:p>
            <a:pPr lvl="1"/>
            <a:r>
              <a:rPr lang="en-US" sz="1800" dirty="0">
                <a:solidFill>
                  <a:srgbClr val="0032A0"/>
                </a:solidFill>
                <a:latin typeface="Montserrat" pitchFamily="2" charset="77"/>
              </a:rPr>
              <a:t>LULC entropy</a:t>
            </a:r>
            <a:r>
              <a:rPr lang="en-US" sz="1800" dirty="0">
                <a:solidFill>
                  <a:srgbClr val="002E95"/>
                </a:solidFill>
                <a:latin typeface="Montserrat" pitchFamily="2" charset="77"/>
              </a:rPr>
              <a:t> </a:t>
            </a:r>
            <a:r>
              <a:rPr lang="en-US" sz="1800" dirty="0">
                <a:latin typeface="Montserrat" pitchFamily="2" charset="77"/>
              </a:rPr>
              <a:t>is used as proxy to further add diverse landscape (~ 800 ecoregion)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E6C5F-AD33-14AF-6817-EF624500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86" y="639076"/>
            <a:ext cx="11828829" cy="507831"/>
          </a:xfrm>
        </p:spPr>
        <p:txBody>
          <a:bodyPr/>
          <a:lstStyle/>
          <a:p>
            <a:r>
              <a:rPr lang="en-US" i="0" u="none" strike="noStrike" dirty="0">
                <a:solidFill>
                  <a:srgbClr val="0032A0"/>
                </a:solidFill>
                <a:effectLst/>
                <a:cs typeface="Damascus" pitchFamily="2" charset="-78"/>
              </a:rPr>
              <a:t>HLS Data Preparation/Sampling </a:t>
            </a:r>
            <a:r>
              <a:rPr lang="en-US" dirty="0">
                <a:solidFill>
                  <a:srgbClr val="0032A0"/>
                </a:solidFill>
                <a:cs typeface="Damascus" pitchFamily="2" charset="-78"/>
              </a:rPr>
              <a:t>f</a:t>
            </a:r>
            <a:r>
              <a:rPr lang="en-US" i="0" u="none" strike="noStrike" dirty="0">
                <a:solidFill>
                  <a:srgbClr val="0032A0"/>
                </a:solidFill>
                <a:effectLst/>
                <a:cs typeface="Damascus" pitchFamily="2" charset="-78"/>
              </a:rPr>
              <a:t>or Pretraining</a:t>
            </a:r>
            <a:endParaRPr lang="en-US" sz="4800" dirty="0">
              <a:solidFill>
                <a:srgbClr val="0032A0"/>
              </a:solidFill>
              <a:cs typeface="Damascus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745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3DA7E0-DDDE-7180-3A37-D7F983D3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1" y="696030"/>
            <a:ext cx="9487282" cy="4915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8E99E6-A65F-EE2E-A0C5-E78E0C5A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643" y="475893"/>
            <a:ext cx="1272824" cy="5135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07386D-764F-36EB-5348-B37EE98F90BE}"/>
              </a:ext>
            </a:extLst>
          </p:cNvPr>
          <p:cNvSpPr txBox="1"/>
          <p:nvPr/>
        </p:nvSpPr>
        <p:spPr>
          <a:xfrm>
            <a:off x="119561" y="5735776"/>
            <a:ext cx="1055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3028 train tiles visualized in green to red. 163 validation tiles visualized in blue (up to 392 samples per tile).</a:t>
            </a:r>
          </a:p>
          <a:p>
            <a:r>
              <a:rPr lang="en-US" sz="1200" dirty="0">
                <a:latin typeface="Montserrat" pitchFamily="2" charset="77"/>
              </a:rPr>
              <a:t>35 sampled train tiles and 2 validation tiles have no samples because of insufficient data coverage or cloud-free areas (e.g. Antarctica).</a:t>
            </a:r>
          </a:p>
          <a:p>
            <a:r>
              <a:rPr lang="en-US" sz="1200" dirty="0">
                <a:latin typeface="Montserrat" pitchFamily="2" charset="77"/>
              </a:rPr>
              <a:t>96 tiles in the far north have been dropped due to quality issues.</a:t>
            </a:r>
          </a:p>
        </p:txBody>
      </p:sp>
    </p:spTree>
    <p:extLst>
      <p:ext uri="{BB962C8B-B14F-4D97-AF65-F5344CB8AC3E}">
        <p14:creationId xmlns:p14="http://schemas.microsoft.com/office/powerpoint/2010/main" val="86870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432F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SA SC24 Presenation Template_corrected" id="{56131403-19DF-1348-BA4E-7A031C8E65A6}" vid="{F3BD00BA-27EB-3B4E-9B1E-CCCC89D58DA7}"/>
    </a:ext>
  </a:extLst>
</a:theme>
</file>

<file path=ppt/theme/theme2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" id="{9C197F9B-6827-BB44-9536-829E756823BF}" vid="{894A3A15-36A8-A44C-BD6A-0503286E40F7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C1A489011BA744A6758683FBCCDFEC" ma:contentTypeVersion="15" ma:contentTypeDescription="Create a new document." ma:contentTypeScope="" ma:versionID="b45f886a47be54651bc5d97a2c190412">
  <xsd:schema xmlns:xsd="http://www.w3.org/2001/XMLSchema" xmlns:xs="http://www.w3.org/2001/XMLSchema" xmlns:p="http://schemas.microsoft.com/office/2006/metadata/properties" xmlns:ns2="6f744616-3a25-45ae-875b-b2ba4a06acaf" xmlns:ns3="b0b16dcf-7e7a-4b49-9d84-0dbb514c0f07" xmlns:ns4="d900e117-17a0-4b24-9e47-511ef1d02c43" targetNamespace="http://schemas.microsoft.com/office/2006/metadata/properties" ma:root="true" ma:fieldsID="d5b0ce2b54435020403f3cb73a4cce0e" ns2:_="" ns3:_="" ns4:_="">
    <xsd:import namespace="6f744616-3a25-45ae-875b-b2ba4a06acaf"/>
    <xsd:import namespace="b0b16dcf-7e7a-4b49-9d84-0dbb514c0f07"/>
    <xsd:import namespace="d900e117-17a0-4b24-9e47-511ef1d02c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44616-3a25-45ae-875b-b2ba4a06ac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fb68aea-d2ee-4a6c-85e6-e4b5686e96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16dcf-7e7a-4b49-9d84-0dbb514c0f0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0e117-17a0-4b24-9e47-511ef1d02c43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b5b224f3-bf85-4f2f-b00d-fbac700f9349}" ma:internalName="TaxCatchAll" ma:showField="CatchAllData" ma:web="b0b16dcf-7e7a-4b49-9d84-0dbb514c0f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00e117-17a0-4b24-9e47-511ef1d02c43" xsi:nil="true"/>
    <lcf76f155ced4ddcb4097134ff3c332f xmlns="6f744616-3a25-45ae-875b-b2ba4a06aca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D8387-6FDA-491F-BA5C-0DDE906CEA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744616-3a25-45ae-875b-b2ba4a06acaf"/>
    <ds:schemaRef ds:uri="b0b16dcf-7e7a-4b49-9d84-0dbb514c0f07"/>
    <ds:schemaRef ds:uri="d900e117-17a0-4b24-9e47-511ef1d02c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DD4FF7-AB63-4C26-AE55-9291AE1CBAC4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6f744616-3a25-45ae-875b-b2ba4a06acaf"/>
    <ds:schemaRef ds:uri="http://schemas.microsoft.com/office/2006/metadata/properties"/>
    <ds:schemaRef ds:uri="http://purl.org/dc/terms/"/>
    <ds:schemaRef ds:uri="b0b16dcf-7e7a-4b49-9d84-0dbb514c0f07"/>
    <ds:schemaRef ds:uri="http://schemas.openxmlformats.org/package/2006/metadata/core-properties"/>
    <ds:schemaRef ds:uri="d900e117-17a0-4b24-9e47-511ef1d02c43"/>
  </ds:schemaRefs>
</ds:datastoreItem>
</file>

<file path=customXml/itemProps3.xml><?xml version="1.0" encoding="utf-8"?>
<ds:datastoreItem xmlns:ds="http://schemas.openxmlformats.org/officeDocument/2006/customXml" ds:itemID="{E267907A-4A00-4F12-B1EB-60D54056537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005d458-45be-48ae-8140-d43da96dd17b}" enabled="0" method="" siteId="{7005d458-45be-48ae-8140-d43da96dd17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25006</TotalTime>
  <Words>1391</Words>
  <Application>Microsoft Macintosh PowerPoint</Application>
  <PresentationFormat>Widescreen</PresentationFormat>
  <Paragraphs>176</Paragraphs>
  <Slides>32</Slides>
  <Notes>25</Notes>
  <HiddenSlides>2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-apple-system</vt:lpstr>
      <vt:lpstr>Aptos</vt:lpstr>
      <vt:lpstr>Arial</vt:lpstr>
      <vt:lpstr>Calibri</vt:lpstr>
      <vt:lpstr>Courier New</vt:lpstr>
      <vt:lpstr>Damascus</vt:lpstr>
      <vt:lpstr>Google Sans</vt:lpstr>
      <vt:lpstr>Helvetica Neue Light</vt:lpstr>
      <vt:lpstr>IBM Plex Sans</vt:lpstr>
      <vt:lpstr>IBM Plex Sans ExtLt</vt:lpstr>
      <vt:lpstr>IBM Plex Sans Light</vt:lpstr>
      <vt:lpstr>Montserrat</vt:lpstr>
      <vt:lpstr>Montserrat Medium</vt:lpstr>
      <vt:lpstr>Orbitron Medium</vt:lpstr>
      <vt:lpstr>Source Sans Pro</vt:lpstr>
      <vt:lpstr>Wingdings</vt:lpstr>
      <vt:lpstr>Office Theme</vt:lpstr>
      <vt:lpstr>IBM presentation template</vt:lpstr>
      <vt:lpstr>Prithvi EO- Generalist Geospatial Foundation Model</vt:lpstr>
      <vt:lpstr>PowerPoint Presentation</vt:lpstr>
      <vt:lpstr>AI-Traditional Supervised Learning Approach</vt:lpstr>
      <vt:lpstr>AI - Foundation Model Approach</vt:lpstr>
      <vt:lpstr>Prithvi: Generalist Geospatial FM</vt:lpstr>
      <vt:lpstr>PowerPoint Presentation</vt:lpstr>
      <vt:lpstr>PowerPoint Presentation</vt:lpstr>
      <vt:lpstr>HLS Data Preparation/Sampling for Pretraining</vt:lpstr>
      <vt:lpstr>PowerPoint Presentation</vt:lpstr>
      <vt:lpstr>Temporal Distribution</vt:lpstr>
      <vt:lpstr>Prithvi Training Architecture              –Masked AutoEncoder(MAE)</vt:lpstr>
      <vt:lpstr>Prithvi Pretraining</vt:lpstr>
      <vt:lpstr>PowerPoint Presentation</vt:lpstr>
      <vt:lpstr>Downstream Applications</vt:lpstr>
      <vt:lpstr>Prithvi Finetuning for Burn Scar, Flood Mapping </vt:lpstr>
      <vt:lpstr>Prithvi Finetuning for Crop Classification, Burn Intensity</vt:lpstr>
      <vt:lpstr>Prithvi EO 2.0 – Data and Model Scaling Matters </vt:lpstr>
      <vt:lpstr>Results on the Sen1floods11 Dataset</vt:lpstr>
      <vt:lpstr>PowerPoint Presentation</vt:lpstr>
      <vt:lpstr>Flood Mapping</vt:lpstr>
      <vt:lpstr>Flood Mapping</vt:lpstr>
      <vt:lpstr>Burn Scar Mapping</vt:lpstr>
      <vt:lpstr>PowerPoint Presentation</vt:lpstr>
      <vt:lpstr>PowerPoint Presentation</vt:lpstr>
      <vt:lpstr>Finetuning with 10% Labeled Train Data</vt:lpstr>
      <vt:lpstr>Crop Classification</vt:lpstr>
      <vt:lpstr>Prithvi Finetuning for GPP Flux (Regression)</vt:lpstr>
      <vt:lpstr>Regression Result: Predicted vs. True GPP</vt:lpstr>
      <vt:lpstr>Summary</vt:lpstr>
      <vt:lpstr>Models and Datasets</vt:lpstr>
      <vt:lpstr>Acknowledgements</vt:lpstr>
      <vt:lpstr>Questions？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Amy Lin</dc:creator>
  <cp:lastModifiedBy>Derek Koehl</cp:lastModifiedBy>
  <cp:revision>50</cp:revision>
  <cp:lastPrinted>2025-05-05T08:36:32Z</cp:lastPrinted>
  <dcterms:created xsi:type="dcterms:W3CDTF">2024-11-01T17:16:10Z</dcterms:created>
  <dcterms:modified xsi:type="dcterms:W3CDTF">2025-06-03T14:55:07Z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0x0101004FC1A489011BA744A6758683FBCCDFEC</vt:lpwstr>
  </property>
  <property fmtid="{D5CDD505-2E9C-101B-9397-08002B2CF9AE}" pid="3" name="MediaServiceImageTags">
    <vt:lpwstr/>
  </property>
</Properties>
</file>